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lear Sans" panose="020B0604020202020204" charset="0"/>
      <p:regular r:id="rId15"/>
    </p:embeddedFont>
    <p:embeddedFont>
      <p:font typeface="Clear Sans Bold" panose="020B0604020202020204" charset="0"/>
      <p:regular r:id="rId16"/>
    </p:embeddedFont>
    <p:embeddedFont>
      <p:font typeface="Fontuna Bold" panose="020B0604020202020204" charset="0"/>
      <p:regular r:id="rId17"/>
    </p:embeddedFont>
    <p:embeddedFont>
      <p:font typeface="Inter" panose="020B0604020202020204" charset="0"/>
      <p:regular r:id="rId18"/>
    </p:embeddedFont>
    <p:embeddedFont>
      <p:font typeface="Inter Bold" panose="020B0604020202020204" charset="0"/>
      <p:regular r:id="rId19"/>
    </p:embeddedFont>
    <p:embeddedFont>
      <p:font typeface="Inter Bold Italics" panose="020B0604020202020204" charset="0"/>
      <p:regular r:id="rId20"/>
    </p:embeddedFont>
    <p:embeddedFont>
      <p:font typeface="Inter Italics" panose="020B0604020202020204" charset="0"/>
      <p:regular r:id="rId21"/>
    </p:embeddedFont>
    <p:embeddedFont>
      <p:font typeface="Signature" panose="020B0604020202020204" charset="0"/>
      <p:regular r:id="rId22"/>
    </p:embeddedFont>
    <p:embeddedFont>
      <p:font typeface="Ubuntu" panose="020B0504030602030204" pitchFamily="34" charset="0"/>
      <p:regular r:id="rId23"/>
    </p:embeddedFont>
    <p:embeddedFont>
      <p:font typeface="Ubuntu 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1" d="100"/>
          <a:sy n="71" d="100"/>
        </p:scale>
        <p:origin x="714"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png>
</file>

<file path=ppt/media/image18.gif>
</file>

<file path=ppt/media/image2.sv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1/16/2026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1/16/2026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1/16/2026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8.gif"/></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5.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TextBox 2"/>
          <p:cNvSpPr txBox="1"/>
          <p:nvPr/>
        </p:nvSpPr>
        <p:spPr>
          <a:xfrm>
            <a:off x="2694075" y="3339220"/>
            <a:ext cx="12899849" cy="4010540"/>
          </a:xfrm>
          <a:prstGeom prst="rect">
            <a:avLst/>
          </a:prstGeom>
        </p:spPr>
        <p:txBody>
          <a:bodyPr lIns="0" tIns="0" rIns="0" bIns="0" rtlCol="0" anchor="t">
            <a:spAutoFit/>
          </a:bodyPr>
          <a:lstStyle/>
          <a:p>
            <a:pPr algn="ctr">
              <a:lnSpc>
                <a:spcPts val="30581"/>
              </a:lnSpc>
            </a:pPr>
            <a:r>
              <a:rPr lang="en-US" sz="28850" b="1">
                <a:solidFill>
                  <a:srgbClr val="FFFFFF"/>
                </a:solidFill>
                <a:latin typeface="Fontuna Bold"/>
                <a:ea typeface="Fontuna Bold"/>
                <a:cs typeface="Fontuna Bold"/>
                <a:sym typeface="Fontuna Bold"/>
              </a:rPr>
              <a:t>LAS AVES</a:t>
            </a:r>
          </a:p>
        </p:txBody>
      </p:sp>
      <p:sp>
        <p:nvSpPr>
          <p:cNvPr id="3" name="AutoShape 3"/>
          <p:cNvSpPr/>
          <p:nvPr/>
        </p:nvSpPr>
        <p:spPr>
          <a:xfrm>
            <a:off x="-1414694" y="735461"/>
            <a:ext cx="18098098" cy="0"/>
          </a:xfrm>
          <a:prstGeom prst="line">
            <a:avLst/>
          </a:prstGeom>
          <a:ln w="19050" cap="flat">
            <a:solidFill>
              <a:srgbClr val="FFFFFF"/>
            </a:solidFill>
            <a:prstDash val="solid"/>
            <a:headEnd type="none" w="sm" len="sm"/>
            <a:tailEnd type="none" w="sm" len="sm"/>
          </a:ln>
        </p:spPr>
      </p:sp>
      <p:sp>
        <p:nvSpPr>
          <p:cNvPr id="4" name="AutoShape 4"/>
          <p:cNvSpPr/>
          <p:nvPr/>
        </p:nvSpPr>
        <p:spPr>
          <a:xfrm>
            <a:off x="1673453" y="9506079"/>
            <a:ext cx="18243397" cy="28129"/>
          </a:xfrm>
          <a:prstGeom prst="line">
            <a:avLst/>
          </a:prstGeom>
          <a:ln w="19050" cap="flat">
            <a:solidFill>
              <a:srgbClr val="FFFFFF"/>
            </a:solidFill>
            <a:prstDash val="solid"/>
            <a:headEnd type="none" w="sm" len="sm"/>
            <a:tailEnd type="none" w="sm" len="sm"/>
          </a:ln>
        </p:spPr>
      </p:sp>
      <p:sp>
        <p:nvSpPr>
          <p:cNvPr id="5" name="TextBox 5"/>
          <p:cNvSpPr txBox="1"/>
          <p:nvPr/>
        </p:nvSpPr>
        <p:spPr>
          <a:xfrm>
            <a:off x="4273923" y="5616813"/>
            <a:ext cx="9740155" cy="2294914"/>
          </a:xfrm>
          <a:prstGeom prst="rect">
            <a:avLst/>
          </a:prstGeom>
        </p:spPr>
        <p:txBody>
          <a:bodyPr lIns="0" tIns="0" rIns="0" bIns="0" rtlCol="0" anchor="t">
            <a:spAutoFit/>
          </a:bodyPr>
          <a:lstStyle/>
          <a:p>
            <a:pPr algn="ctr">
              <a:lnSpc>
                <a:spcPts val="17303"/>
              </a:lnSpc>
            </a:pPr>
            <a:r>
              <a:rPr lang="en-US" sz="16324">
                <a:solidFill>
                  <a:srgbClr val="FFFFFF"/>
                </a:solidFill>
                <a:latin typeface="Signature"/>
                <a:ea typeface="Signature"/>
                <a:cs typeface="Signature"/>
                <a:sym typeface="Signature"/>
              </a:rPr>
              <a:t>CLUB</a:t>
            </a:r>
          </a:p>
        </p:txBody>
      </p:sp>
      <p:sp>
        <p:nvSpPr>
          <p:cNvPr id="6" name="TextBox 6"/>
          <p:cNvSpPr txBox="1"/>
          <p:nvPr/>
        </p:nvSpPr>
        <p:spPr>
          <a:xfrm>
            <a:off x="1028700" y="990600"/>
            <a:ext cx="4813034" cy="273594"/>
          </a:xfrm>
          <a:prstGeom prst="rect">
            <a:avLst/>
          </a:prstGeom>
        </p:spPr>
        <p:txBody>
          <a:bodyPr lIns="0" tIns="0" rIns="0" bIns="0" rtlCol="0" anchor="t">
            <a:spAutoFit/>
          </a:bodyPr>
          <a:lstStyle/>
          <a:p>
            <a:pPr marL="0" lvl="0" indent="0" algn="l">
              <a:lnSpc>
                <a:spcPts val="2245"/>
              </a:lnSpc>
              <a:spcBef>
                <a:spcPct val="0"/>
              </a:spcBef>
            </a:pPr>
            <a:r>
              <a:rPr lang="en-US" sz="1603">
                <a:solidFill>
                  <a:srgbClr val="FFFFFF"/>
                </a:solidFill>
                <a:latin typeface="Inter"/>
                <a:ea typeface="Inter"/>
                <a:cs typeface="Inter"/>
                <a:sym typeface="Inter"/>
              </a:rPr>
              <a:t>16 ENERO 2026</a:t>
            </a:r>
          </a:p>
        </p:txBody>
      </p:sp>
      <p:sp>
        <p:nvSpPr>
          <p:cNvPr id="7" name="TextBox 7"/>
          <p:cNvSpPr txBox="1"/>
          <p:nvPr/>
        </p:nvSpPr>
        <p:spPr>
          <a:xfrm>
            <a:off x="11059545" y="8944538"/>
            <a:ext cx="5911807" cy="273594"/>
          </a:xfrm>
          <a:prstGeom prst="rect">
            <a:avLst/>
          </a:prstGeom>
        </p:spPr>
        <p:txBody>
          <a:bodyPr lIns="0" tIns="0" rIns="0" bIns="0" rtlCol="0" anchor="t">
            <a:spAutoFit/>
          </a:bodyPr>
          <a:lstStyle/>
          <a:p>
            <a:pPr marL="0" lvl="0" indent="0" algn="r">
              <a:lnSpc>
                <a:spcPts val="2245"/>
              </a:lnSpc>
              <a:spcBef>
                <a:spcPct val="0"/>
              </a:spcBef>
            </a:pPr>
            <a:r>
              <a:rPr lang="en-US" sz="1603">
                <a:solidFill>
                  <a:srgbClr val="FFFFFF"/>
                </a:solidFill>
                <a:latin typeface="Inter"/>
                <a:ea typeface="Inter"/>
                <a:cs typeface="Inter"/>
                <a:sym typeface="Inter"/>
              </a:rPr>
              <a:t>ALEJANDRO MEDINA, WASIQ BAIG , ADRIAN ALVAREZ</a:t>
            </a:r>
          </a:p>
        </p:txBody>
      </p:sp>
      <p:sp>
        <p:nvSpPr>
          <p:cNvPr id="8" name="Freeform 8"/>
          <p:cNvSpPr/>
          <p:nvPr/>
        </p:nvSpPr>
        <p:spPr>
          <a:xfrm>
            <a:off x="16683404" y="447513"/>
            <a:ext cx="575896" cy="575896"/>
          </a:xfrm>
          <a:custGeom>
            <a:avLst/>
            <a:gdLst/>
            <a:ahLst/>
            <a:cxnLst/>
            <a:rect l="l" t="t" r="r" b="b"/>
            <a:pathLst>
              <a:path w="575896" h="575896">
                <a:moveTo>
                  <a:pt x="0" y="0"/>
                </a:moveTo>
                <a:lnTo>
                  <a:pt x="575896" y="0"/>
                </a:lnTo>
                <a:lnTo>
                  <a:pt x="575896" y="575896"/>
                </a:lnTo>
                <a:lnTo>
                  <a:pt x="0" y="5758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740752" y="9218131"/>
            <a:ext cx="575896" cy="575896"/>
          </a:xfrm>
          <a:custGeom>
            <a:avLst/>
            <a:gdLst/>
            <a:ahLst/>
            <a:cxnLst/>
            <a:rect l="l" t="t" r="r" b="b"/>
            <a:pathLst>
              <a:path w="575896" h="575896">
                <a:moveTo>
                  <a:pt x="0" y="0"/>
                </a:moveTo>
                <a:lnTo>
                  <a:pt x="575896" y="0"/>
                </a:lnTo>
                <a:lnTo>
                  <a:pt x="575896" y="575897"/>
                </a:lnTo>
                <a:lnTo>
                  <a:pt x="0" y="575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a:off x="-1414694" y="735461"/>
            <a:ext cx="20162241" cy="0"/>
          </a:xfrm>
          <a:prstGeom prst="line">
            <a:avLst/>
          </a:prstGeom>
          <a:ln w="19050" cap="flat">
            <a:solidFill>
              <a:srgbClr val="FFFFFF"/>
            </a:solidFill>
            <a:prstDash val="solid"/>
            <a:headEnd type="none" w="sm" len="sm"/>
            <a:tailEnd type="none" w="sm" len="sm"/>
          </a:ln>
        </p:spPr>
      </p:sp>
      <p:sp>
        <p:nvSpPr>
          <p:cNvPr id="3" name="AutoShape 3"/>
          <p:cNvSpPr/>
          <p:nvPr/>
        </p:nvSpPr>
        <p:spPr>
          <a:xfrm>
            <a:off x="-749971" y="9534209"/>
            <a:ext cx="20666822" cy="0"/>
          </a:xfrm>
          <a:prstGeom prst="line">
            <a:avLst/>
          </a:prstGeom>
          <a:ln w="19050" cap="flat">
            <a:solidFill>
              <a:srgbClr val="FFFFFF"/>
            </a:solidFill>
            <a:prstDash val="solid"/>
            <a:headEnd type="none" w="sm" len="sm"/>
            <a:tailEnd type="none" w="sm" len="sm"/>
          </a:ln>
        </p:spPr>
      </p:sp>
      <p:grpSp>
        <p:nvGrpSpPr>
          <p:cNvPr id="4" name="Group 4"/>
          <p:cNvGrpSpPr/>
          <p:nvPr/>
        </p:nvGrpSpPr>
        <p:grpSpPr>
          <a:xfrm>
            <a:off x="11331219" y="2589913"/>
            <a:ext cx="5928081" cy="5893420"/>
            <a:chOff x="0" y="0"/>
            <a:chExt cx="7904109" cy="7857893"/>
          </a:xfrm>
        </p:grpSpPr>
        <p:grpSp>
          <p:nvGrpSpPr>
            <p:cNvPr id="5" name="Group 5"/>
            <p:cNvGrpSpPr/>
            <p:nvPr/>
          </p:nvGrpSpPr>
          <p:grpSpPr>
            <a:xfrm rot="5400000">
              <a:off x="302788" y="1719635"/>
              <a:ext cx="5835470" cy="6441047"/>
              <a:chOff x="0" y="0"/>
              <a:chExt cx="812800" cy="897148"/>
            </a:xfrm>
          </p:grpSpPr>
          <p:sp>
            <p:nvSpPr>
              <p:cNvPr id="6" name="Freeform 6"/>
              <p:cNvSpPr/>
              <p:nvPr/>
            </p:nvSpPr>
            <p:spPr>
              <a:xfrm>
                <a:off x="0" y="0"/>
                <a:ext cx="812800" cy="897148"/>
              </a:xfrm>
              <a:custGeom>
                <a:avLst/>
                <a:gdLst/>
                <a:ahLst/>
                <a:cxnLst/>
                <a:rect l="l" t="t" r="r" b="b"/>
                <a:pathLst>
                  <a:path w="812800" h="897148">
                    <a:moveTo>
                      <a:pt x="0" y="0"/>
                    </a:moveTo>
                    <a:lnTo>
                      <a:pt x="812800" y="0"/>
                    </a:lnTo>
                    <a:lnTo>
                      <a:pt x="812800" y="897148"/>
                    </a:lnTo>
                    <a:lnTo>
                      <a:pt x="0" y="897148"/>
                    </a:lnTo>
                    <a:close/>
                  </a:path>
                </a:pathLst>
              </a:custGeom>
              <a:solidFill>
                <a:srgbClr val="41AE71"/>
              </a:solidFill>
            </p:spPr>
          </p:sp>
          <p:sp>
            <p:nvSpPr>
              <p:cNvPr id="7" name="TextBox 7"/>
              <p:cNvSpPr txBox="1"/>
              <p:nvPr/>
            </p:nvSpPr>
            <p:spPr>
              <a:xfrm>
                <a:off x="0" y="-47625"/>
                <a:ext cx="812800" cy="944773"/>
              </a:xfrm>
              <a:prstGeom prst="rect">
                <a:avLst/>
              </a:prstGeom>
            </p:spPr>
            <p:txBody>
              <a:bodyPr lIns="33703" tIns="33703" rIns="33703" bIns="33703" rtlCol="0" anchor="ctr"/>
              <a:lstStyle/>
              <a:p>
                <a:pPr algn="ctr">
                  <a:lnSpc>
                    <a:spcPts val="2800"/>
                  </a:lnSpc>
                </a:pPr>
                <a:endParaRPr/>
              </a:p>
            </p:txBody>
          </p:sp>
        </p:grpSp>
        <p:grpSp>
          <p:nvGrpSpPr>
            <p:cNvPr id="8" name="Group 8"/>
            <p:cNvGrpSpPr/>
            <p:nvPr/>
          </p:nvGrpSpPr>
          <p:grpSpPr>
            <a:xfrm rot="5400000">
              <a:off x="1765850" y="-302788"/>
              <a:ext cx="5835470" cy="6441047"/>
              <a:chOff x="0" y="0"/>
              <a:chExt cx="812800" cy="897148"/>
            </a:xfrm>
          </p:grpSpPr>
          <p:sp>
            <p:nvSpPr>
              <p:cNvPr id="9" name="Freeform 9"/>
              <p:cNvSpPr/>
              <p:nvPr/>
            </p:nvSpPr>
            <p:spPr>
              <a:xfrm>
                <a:off x="0" y="0"/>
                <a:ext cx="812800" cy="897148"/>
              </a:xfrm>
              <a:custGeom>
                <a:avLst/>
                <a:gdLst/>
                <a:ahLst/>
                <a:cxnLst/>
                <a:rect l="l" t="t" r="r" b="b"/>
                <a:pathLst>
                  <a:path w="812800" h="897148">
                    <a:moveTo>
                      <a:pt x="0" y="0"/>
                    </a:moveTo>
                    <a:lnTo>
                      <a:pt x="812800" y="0"/>
                    </a:lnTo>
                    <a:lnTo>
                      <a:pt x="812800" y="897148"/>
                    </a:lnTo>
                    <a:lnTo>
                      <a:pt x="0" y="897148"/>
                    </a:lnTo>
                    <a:close/>
                  </a:path>
                </a:pathLst>
              </a:custGeom>
              <a:solidFill>
                <a:srgbClr val="41AE71"/>
              </a:solidFill>
            </p:spPr>
          </p:sp>
          <p:sp>
            <p:nvSpPr>
              <p:cNvPr id="10" name="TextBox 10"/>
              <p:cNvSpPr txBox="1"/>
              <p:nvPr/>
            </p:nvSpPr>
            <p:spPr>
              <a:xfrm>
                <a:off x="0" y="-47625"/>
                <a:ext cx="812800" cy="944773"/>
              </a:xfrm>
              <a:prstGeom prst="rect">
                <a:avLst/>
              </a:prstGeom>
            </p:spPr>
            <p:txBody>
              <a:bodyPr lIns="33703" tIns="33703" rIns="33703" bIns="33703" rtlCol="0" anchor="ctr"/>
              <a:lstStyle/>
              <a:p>
                <a:pPr algn="ctr">
                  <a:lnSpc>
                    <a:spcPts val="2800"/>
                  </a:lnSpc>
                </a:pPr>
                <a:endParaRPr/>
              </a:p>
            </p:txBody>
          </p:sp>
        </p:grpSp>
      </p:grpSp>
      <p:grpSp>
        <p:nvGrpSpPr>
          <p:cNvPr id="11" name="Group 11"/>
          <p:cNvGrpSpPr/>
          <p:nvPr/>
        </p:nvGrpSpPr>
        <p:grpSpPr>
          <a:xfrm>
            <a:off x="11548360" y="2805385"/>
            <a:ext cx="5480978" cy="5468004"/>
            <a:chOff x="0" y="0"/>
            <a:chExt cx="7307971" cy="7290673"/>
          </a:xfrm>
        </p:grpSpPr>
        <p:pic>
          <p:nvPicPr>
            <p:cNvPr id="12" name="Picture 12"/>
            <p:cNvPicPr>
              <a:picLocks noChangeAspect="1"/>
            </p:cNvPicPr>
            <p:nvPr/>
          </p:nvPicPr>
          <p:blipFill>
            <a:blip r:embed="rId2"/>
            <a:srcRect l="6041" t="26426" r="6041"/>
            <a:stretch>
              <a:fillRect/>
            </a:stretch>
          </p:blipFill>
          <p:spPr>
            <a:xfrm>
              <a:off x="0" y="0"/>
              <a:ext cx="7307971" cy="7290673"/>
            </a:xfrm>
            <a:prstGeom prst="rect">
              <a:avLst/>
            </a:prstGeom>
          </p:spPr>
        </p:pic>
      </p:grpSp>
      <p:grpSp>
        <p:nvGrpSpPr>
          <p:cNvPr id="13" name="Group 13"/>
          <p:cNvGrpSpPr/>
          <p:nvPr/>
        </p:nvGrpSpPr>
        <p:grpSpPr>
          <a:xfrm>
            <a:off x="1317301" y="5538561"/>
            <a:ext cx="7484125" cy="3290797"/>
            <a:chOff x="0" y="0"/>
            <a:chExt cx="9978833" cy="4387729"/>
          </a:xfrm>
        </p:grpSpPr>
        <p:grpSp>
          <p:nvGrpSpPr>
            <p:cNvPr id="14" name="Group 14"/>
            <p:cNvGrpSpPr/>
            <p:nvPr/>
          </p:nvGrpSpPr>
          <p:grpSpPr>
            <a:xfrm rot="5400000">
              <a:off x="2436649" y="-1307358"/>
              <a:ext cx="3258439" cy="8131736"/>
              <a:chOff x="0" y="0"/>
              <a:chExt cx="622282" cy="1552962"/>
            </a:xfrm>
          </p:grpSpPr>
          <p:sp>
            <p:nvSpPr>
              <p:cNvPr id="15" name="Freeform 15"/>
              <p:cNvSpPr/>
              <p:nvPr/>
            </p:nvSpPr>
            <p:spPr>
              <a:xfrm>
                <a:off x="0" y="0"/>
                <a:ext cx="622282" cy="1552962"/>
              </a:xfrm>
              <a:custGeom>
                <a:avLst/>
                <a:gdLst/>
                <a:ahLst/>
                <a:cxnLst/>
                <a:rect l="l" t="t" r="r" b="b"/>
                <a:pathLst>
                  <a:path w="622282" h="1552962">
                    <a:moveTo>
                      <a:pt x="0" y="0"/>
                    </a:moveTo>
                    <a:lnTo>
                      <a:pt x="622282" y="0"/>
                    </a:lnTo>
                    <a:lnTo>
                      <a:pt x="622282" y="1552962"/>
                    </a:lnTo>
                    <a:lnTo>
                      <a:pt x="0" y="1552962"/>
                    </a:lnTo>
                    <a:close/>
                  </a:path>
                </a:pathLst>
              </a:custGeom>
              <a:solidFill>
                <a:srgbClr val="41AE71"/>
              </a:solidFill>
            </p:spPr>
          </p:sp>
          <p:sp>
            <p:nvSpPr>
              <p:cNvPr id="16" name="TextBox 16"/>
              <p:cNvSpPr txBox="1"/>
              <p:nvPr/>
            </p:nvSpPr>
            <p:spPr>
              <a:xfrm>
                <a:off x="0" y="-47625"/>
                <a:ext cx="622282" cy="1600587"/>
              </a:xfrm>
              <a:prstGeom prst="rect">
                <a:avLst/>
              </a:prstGeom>
            </p:spPr>
            <p:txBody>
              <a:bodyPr lIns="33703" tIns="33703" rIns="33703" bIns="33703" rtlCol="0" anchor="ctr"/>
              <a:lstStyle/>
              <a:p>
                <a:pPr algn="ctr">
                  <a:lnSpc>
                    <a:spcPts val="2800"/>
                  </a:lnSpc>
                </a:pPr>
                <a:endParaRPr/>
              </a:p>
            </p:txBody>
          </p:sp>
        </p:grpSp>
        <p:grpSp>
          <p:nvGrpSpPr>
            <p:cNvPr id="17" name="Group 17"/>
            <p:cNvGrpSpPr/>
            <p:nvPr/>
          </p:nvGrpSpPr>
          <p:grpSpPr>
            <a:xfrm rot="5400000">
              <a:off x="4283745" y="-2436649"/>
              <a:ext cx="3258439" cy="8131736"/>
              <a:chOff x="0" y="0"/>
              <a:chExt cx="622282" cy="1552962"/>
            </a:xfrm>
          </p:grpSpPr>
          <p:sp>
            <p:nvSpPr>
              <p:cNvPr id="18" name="Freeform 18"/>
              <p:cNvSpPr/>
              <p:nvPr/>
            </p:nvSpPr>
            <p:spPr>
              <a:xfrm>
                <a:off x="0" y="0"/>
                <a:ext cx="622282" cy="1552962"/>
              </a:xfrm>
              <a:custGeom>
                <a:avLst/>
                <a:gdLst/>
                <a:ahLst/>
                <a:cxnLst/>
                <a:rect l="l" t="t" r="r" b="b"/>
                <a:pathLst>
                  <a:path w="622282" h="1552962">
                    <a:moveTo>
                      <a:pt x="0" y="0"/>
                    </a:moveTo>
                    <a:lnTo>
                      <a:pt x="622282" y="0"/>
                    </a:lnTo>
                    <a:lnTo>
                      <a:pt x="622282" y="1552962"/>
                    </a:lnTo>
                    <a:lnTo>
                      <a:pt x="0" y="1552962"/>
                    </a:lnTo>
                    <a:close/>
                  </a:path>
                </a:pathLst>
              </a:custGeom>
              <a:solidFill>
                <a:srgbClr val="41AE71"/>
              </a:solidFill>
            </p:spPr>
          </p:sp>
          <p:sp>
            <p:nvSpPr>
              <p:cNvPr id="19" name="TextBox 19"/>
              <p:cNvSpPr txBox="1"/>
              <p:nvPr/>
            </p:nvSpPr>
            <p:spPr>
              <a:xfrm>
                <a:off x="0" y="-47625"/>
                <a:ext cx="622282" cy="1600587"/>
              </a:xfrm>
              <a:prstGeom prst="rect">
                <a:avLst/>
              </a:prstGeom>
            </p:spPr>
            <p:txBody>
              <a:bodyPr lIns="33703" tIns="33703" rIns="33703" bIns="33703" rtlCol="0" anchor="ctr"/>
              <a:lstStyle/>
              <a:p>
                <a:pPr algn="ctr">
                  <a:lnSpc>
                    <a:spcPts val="2800"/>
                  </a:lnSpc>
                </a:pPr>
                <a:endParaRPr/>
              </a:p>
            </p:txBody>
          </p:sp>
        </p:grpSp>
      </p:grpSp>
      <p:grpSp>
        <p:nvGrpSpPr>
          <p:cNvPr id="20" name="Group 20"/>
          <p:cNvGrpSpPr/>
          <p:nvPr/>
        </p:nvGrpSpPr>
        <p:grpSpPr>
          <a:xfrm>
            <a:off x="1480942" y="5691681"/>
            <a:ext cx="7172768" cy="2990842"/>
            <a:chOff x="0" y="0"/>
            <a:chExt cx="9563691" cy="3987789"/>
          </a:xfrm>
        </p:grpSpPr>
        <p:pic>
          <p:nvPicPr>
            <p:cNvPr id="21" name="Picture 21"/>
            <p:cNvPicPr>
              <a:picLocks noChangeAspect="1"/>
            </p:cNvPicPr>
            <p:nvPr/>
          </p:nvPicPr>
          <p:blipFill>
            <a:blip r:embed="rId3"/>
            <a:srcRect l="3657" r="32524"/>
            <a:stretch>
              <a:fillRect/>
            </a:stretch>
          </p:blipFill>
          <p:spPr>
            <a:xfrm>
              <a:off x="0" y="0"/>
              <a:ext cx="9563691" cy="3987789"/>
            </a:xfrm>
            <a:prstGeom prst="rect">
              <a:avLst/>
            </a:prstGeom>
          </p:spPr>
        </p:pic>
      </p:grpSp>
      <p:sp>
        <p:nvSpPr>
          <p:cNvPr id="22" name="TextBox 22"/>
          <p:cNvSpPr txBox="1"/>
          <p:nvPr/>
        </p:nvSpPr>
        <p:spPr>
          <a:xfrm>
            <a:off x="2522984" y="1157098"/>
            <a:ext cx="13242031" cy="1232790"/>
          </a:xfrm>
          <a:prstGeom prst="rect">
            <a:avLst/>
          </a:prstGeom>
        </p:spPr>
        <p:txBody>
          <a:bodyPr lIns="0" tIns="0" rIns="0" bIns="0" rtlCol="0" anchor="t">
            <a:spAutoFit/>
          </a:bodyPr>
          <a:lstStyle/>
          <a:p>
            <a:pPr algn="ctr">
              <a:lnSpc>
                <a:spcPts val="9328"/>
              </a:lnSpc>
            </a:pPr>
            <a:r>
              <a:rPr lang="en-US" sz="8800" b="1">
                <a:solidFill>
                  <a:srgbClr val="FFFFFF"/>
                </a:solidFill>
                <a:latin typeface="Fontuna Bold"/>
                <a:ea typeface="Fontuna Bold"/>
                <a:cs typeface="Fontuna Bold"/>
                <a:sym typeface="Fontuna Bold"/>
              </a:rPr>
              <a:t>UNA FUNCIÓN PROPIA (MINI-COMPONENTE)</a:t>
            </a:r>
          </a:p>
        </p:txBody>
      </p:sp>
      <p:sp>
        <p:nvSpPr>
          <p:cNvPr id="23" name="TextBox 23"/>
          <p:cNvSpPr txBox="1"/>
          <p:nvPr/>
        </p:nvSpPr>
        <p:spPr>
          <a:xfrm>
            <a:off x="0" y="-94004"/>
            <a:ext cx="705223" cy="862879"/>
          </a:xfrm>
          <a:prstGeom prst="rect">
            <a:avLst/>
          </a:prstGeom>
        </p:spPr>
        <p:txBody>
          <a:bodyPr lIns="0" tIns="0" rIns="0" bIns="0" rtlCol="0" anchor="t">
            <a:spAutoFit/>
          </a:bodyPr>
          <a:lstStyle/>
          <a:p>
            <a:pPr algn="ctr">
              <a:lnSpc>
                <a:spcPts val="6976"/>
              </a:lnSpc>
            </a:pPr>
            <a:r>
              <a:rPr lang="en-US" sz="4982" b="1" spc="328">
                <a:solidFill>
                  <a:srgbClr val="FFFFFF"/>
                </a:solidFill>
                <a:latin typeface="Fontuna Bold"/>
                <a:ea typeface="Fontuna Bold"/>
                <a:cs typeface="Fontuna Bold"/>
                <a:sym typeface="Fontuna Bold"/>
              </a:rPr>
              <a:t>04</a:t>
            </a:r>
          </a:p>
        </p:txBody>
      </p:sp>
      <p:sp>
        <p:nvSpPr>
          <p:cNvPr id="24" name="TextBox 24"/>
          <p:cNvSpPr txBox="1"/>
          <p:nvPr/>
        </p:nvSpPr>
        <p:spPr>
          <a:xfrm>
            <a:off x="5361789" y="9046838"/>
            <a:ext cx="3565672" cy="350820"/>
          </a:xfrm>
          <a:prstGeom prst="rect">
            <a:avLst/>
          </a:prstGeom>
        </p:spPr>
        <p:txBody>
          <a:bodyPr lIns="0" tIns="0" rIns="0" bIns="0" rtlCol="0" anchor="t">
            <a:spAutoFit/>
          </a:bodyPr>
          <a:lstStyle/>
          <a:p>
            <a:pPr algn="ctr">
              <a:lnSpc>
                <a:spcPts val="2713"/>
              </a:lnSpc>
            </a:pPr>
            <a:r>
              <a:rPr lang="en-US" sz="1938">
                <a:solidFill>
                  <a:srgbClr val="FFFFFF"/>
                </a:solidFill>
                <a:latin typeface="Ubuntu"/>
                <a:ea typeface="Ubuntu"/>
                <a:cs typeface="Ubuntu"/>
                <a:sym typeface="Ubuntu"/>
              </a:rPr>
              <a:t>(Foto de la validación)</a:t>
            </a:r>
          </a:p>
        </p:txBody>
      </p:sp>
      <p:sp>
        <p:nvSpPr>
          <p:cNvPr id="25" name="TextBox 25"/>
          <p:cNvSpPr txBox="1"/>
          <p:nvPr/>
        </p:nvSpPr>
        <p:spPr>
          <a:xfrm>
            <a:off x="14295259" y="8625373"/>
            <a:ext cx="3565672" cy="350820"/>
          </a:xfrm>
          <a:prstGeom prst="rect">
            <a:avLst/>
          </a:prstGeom>
        </p:spPr>
        <p:txBody>
          <a:bodyPr lIns="0" tIns="0" rIns="0" bIns="0" rtlCol="0" anchor="t">
            <a:spAutoFit/>
          </a:bodyPr>
          <a:lstStyle/>
          <a:p>
            <a:pPr algn="ctr">
              <a:lnSpc>
                <a:spcPts val="2713"/>
              </a:lnSpc>
            </a:pPr>
            <a:r>
              <a:rPr lang="en-US" sz="1938">
                <a:solidFill>
                  <a:srgbClr val="FFFFFF"/>
                </a:solidFill>
                <a:latin typeface="Ubuntu"/>
                <a:ea typeface="Ubuntu"/>
                <a:cs typeface="Ubuntu"/>
                <a:sym typeface="Ubuntu"/>
              </a:rPr>
              <a:t>(Foto de la Ejecución)</a:t>
            </a:r>
          </a:p>
        </p:txBody>
      </p:sp>
      <p:sp>
        <p:nvSpPr>
          <p:cNvPr id="26" name="TextBox 26"/>
          <p:cNvSpPr txBox="1"/>
          <p:nvPr/>
        </p:nvSpPr>
        <p:spPr>
          <a:xfrm>
            <a:off x="1231885" y="2917002"/>
            <a:ext cx="8259808" cy="1552875"/>
          </a:xfrm>
          <a:prstGeom prst="rect">
            <a:avLst/>
          </a:prstGeom>
        </p:spPr>
        <p:txBody>
          <a:bodyPr lIns="0" tIns="0" rIns="0" bIns="0" rtlCol="0" anchor="t">
            <a:spAutoFit/>
          </a:bodyPr>
          <a:lstStyle/>
          <a:p>
            <a:pPr algn="just">
              <a:lnSpc>
                <a:spcPts val="3133"/>
              </a:lnSpc>
            </a:pPr>
            <a:r>
              <a:rPr lang="en-US" sz="2238" b="1" i="1">
                <a:solidFill>
                  <a:srgbClr val="FFFFFF"/>
                </a:solidFill>
                <a:latin typeface="Inter Bold Italics"/>
                <a:ea typeface="Inter Bold Italics"/>
                <a:cs typeface="Inter Bold Italics"/>
                <a:sym typeface="Inter Bold Italics"/>
              </a:rPr>
              <a:t>Mi función validarCheckboxes cumple el requisito de función de validación. En lugar de validar un solo texto, valida el conjunto de la selección deportiva para asegurar que el usuario respeta el límite de 3 actividades.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flipV="1">
            <a:off x="715273" y="-256895"/>
            <a:ext cx="0" cy="12148372"/>
          </a:xfrm>
          <a:prstGeom prst="line">
            <a:avLst/>
          </a:prstGeom>
          <a:ln w="19050" cap="flat">
            <a:solidFill>
              <a:srgbClr val="FFFFFF"/>
            </a:solidFill>
            <a:prstDash val="solid"/>
            <a:headEnd type="none" w="sm" len="sm"/>
            <a:tailEnd type="none" w="sm" len="sm"/>
          </a:ln>
        </p:spPr>
      </p:sp>
      <p:sp>
        <p:nvSpPr>
          <p:cNvPr id="3" name="AutoShape 3"/>
          <p:cNvSpPr/>
          <p:nvPr/>
        </p:nvSpPr>
        <p:spPr>
          <a:xfrm flipV="1">
            <a:off x="17622538" y="-1024525"/>
            <a:ext cx="0" cy="12148372"/>
          </a:xfrm>
          <a:prstGeom prst="line">
            <a:avLst/>
          </a:prstGeom>
          <a:ln w="19050" cap="flat">
            <a:solidFill>
              <a:srgbClr val="FFFFFF"/>
            </a:solidFill>
            <a:prstDash val="solid"/>
            <a:headEnd type="none" w="sm" len="sm"/>
            <a:tailEnd type="none" w="sm" len="sm"/>
          </a:ln>
        </p:spPr>
      </p:sp>
      <p:sp>
        <p:nvSpPr>
          <p:cNvPr id="4" name="AutoShape 4"/>
          <p:cNvSpPr/>
          <p:nvPr/>
        </p:nvSpPr>
        <p:spPr>
          <a:xfrm flipH="1">
            <a:off x="-921821" y="9390728"/>
            <a:ext cx="20077204" cy="0"/>
          </a:xfrm>
          <a:prstGeom prst="line">
            <a:avLst/>
          </a:prstGeom>
          <a:ln w="19050" cap="flat">
            <a:solidFill>
              <a:srgbClr val="FFFFFF"/>
            </a:solidFill>
            <a:prstDash val="solid"/>
            <a:headEnd type="none" w="sm" len="sm"/>
            <a:tailEnd type="none" w="sm" len="sm"/>
          </a:ln>
        </p:spPr>
      </p:sp>
      <p:sp>
        <p:nvSpPr>
          <p:cNvPr id="5" name="AutoShape 5"/>
          <p:cNvSpPr/>
          <p:nvPr/>
        </p:nvSpPr>
        <p:spPr>
          <a:xfrm flipH="1">
            <a:off x="-867383" y="805684"/>
            <a:ext cx="20077204" cy="0"/>
          </a:xfrm>
          <a:prstGeom prst="line">
            <a:avLst/>
          </a:prstGeom>
          <a:ln w="19050" cap="flat">
            <a:solidFill>
              <a:srgbClr val="FFFFFF"/>
            </a:solidFill>
            <a:prstDash val="solid"/>
            <a:headEnd type="none" w="sm" len="sm"/>
            <a:tailEnd type="none" w="sm" len="sm"/>
          </a:ln>
        </p:spPr>
      </p:sp>
      <p:sp>
        <p:nvSpPr>
          <p:cNvPr id="6" name="Freeform 6"/>
          <p:cNvSpPr/>
          <p:nvPr/>
        </p:nvSpPr>
        <p:spPr>
          <a:xfrm>
            <a:off x="405132" y="9100448"/>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7312396" y="9080586"/>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7312396"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424993"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978294" y="3129937"/>
            <a:ext cx="16331411" cy="4151024"/>
          </a:xfrm>
          <a:prstGeom prst="rect">
            <a:avLst/>
          </a:prstGeom>
        </p:spPr>
        <p:txBody>
          <a:bodyPr lIns="0" tIns="0" rIns="0" bIns="0" rtlCol="0" anchor="t">
            <a:spAutoFit/>
          </a:bodyPr>
          <a:lstStyle/>
          <a:p>
            <a:pPr algn="ctr">
              <a:lnSpc>
                <a:spcPts val="4130"/>
              </a:lnSpc>
            </a:pPr>
            <a:r>
              <a:rPr lang="en-US" sz="2950">
                <a:solidFill>
                  <a:srgbClr val="FFFFFF"/>
                </a:solidFill>
                <a:latin typeface="Ubuntu"/>
                <a:ea typeface="Ubuntu"/>
                <a:cs typeface="Ubuntu"/>
                <a:sym typeface="Ubuntu"/>
              </a:rPr>
              <a:t>Hemos creado una función propia llamada </a:t>
            </a:r>
            <a:r>
              <a:rPr lang="en-US" sz="2950" b="1">
                <a:solidFill>
                  <a:srgbClr val="FFFFFF"/>
                </a:solidFill>
                <a:latin typeface="Ubuntu Bold"/>
                <a:ea typeface="Ubuntu Bold"/>
                <a:cs typeface="Ubuntu Bold"/>
                <a:sym typeface="Ubuntu Bold"/>
              </a:rPr>
              <a:t>validarCheckboxes </a:t>
            </a:r>
            <a:r>
              <a:rPr lang="en-US" sz="2950">
                <a:solidFill>
                  <a:srgbClr val="FFFFFF"/>
                </a:solidFill>
                <a:latin typeface="Ubuntu"/>
                <a:ea typeface="Ubuntu"/>
                <a:cs typeface="Ubuntu"/>
                <a:sym typeface="Ubuntu"/>
              </a:rPr>
              <a:t>que actúa como un contador inteligente reutilizable. Sirve para centralizar el control: da igual si marcas un deporte fijo o uno nuevo que acabas de añadir, esta función única se encarga de revisar todo el formulario, contar las selecciones y avisarte en tiempo real si estás dentro del límite permitido de 3 actividades.</a:t>
            </a:r>
          </a:p>
          <a:p>
            <a:pPr algn="ctr">
              <a:lnSpc>
                <a:spcPts val="4130"/>
              </a:lnSpc>
            </a:pPr>
            <a:endParaRPr lang="en-US" sz="2950">
              <a:solidFill>
                <a:srgbClr val="FFFFFF"/>
              </a:solidFill>
              <a:latin typeface="Ubuntu"/>
              <a:ea typeface="Ubuntu"/>
              <a:cs typeface="Ubuntu"/>
              <a:sym typeface="Ubuntu"/>
            </a:endParaRPr>
          </a:p>
          <a:p>
            <a:pPr algn="ctr">
              <a:lnSpc>
                <a:spcPts val="4130"/>
              </a:lnSpc>
            </a:pPr>
            <a:r>
              <a:rPr lang="en-US" sz="2950">
                <a:solidFill>
                  <a:srgbClr val="FFFFFF"/>
                </a:solidFill>
                <a:latin typeface="Ubuntu"/>
                <a:ea typeface="Ubuntu"/>
                <a:cs typeface="Ubuntu"/>
                <a:sym typeface="Ubuntu"/>
              </a:rPr>
              <a:t>Su única tarea es contar. Cada vez que haces clic en un deporte (sea de los que ya estaban o de los nuevos que añadiste), esta función se despierta, cuenta cuántos hay marcados y te dice si cumples las reglas: "Te falta uno", "Estás bien" o "Te has pasado de 3".</a:t>
            </a:r>
          </a:p>
        </p:txBody>
      </p:sp>
      <p:sp>
        <p:nvSpPr>
          <p:cNvPr id="13" name="TextBox 13"/>
          <p:cNvSpPr txBox="1"/>
          <p:nvPr/>
        </p:nvSpPr>
        <p:spPr>
          <a:xfrm>
            <a:off x="1802748" y="1328380"/>
            <a:ext cx="14682505" cy="1232789"/>
          </a:xfrm>
          <a:prstGeom prst="rect">
            <a:avLst/>
          </a:prstGeom>
        </p:spPr>
        <p:txBody>
          <a:bodyPr lIns="0" tIns="0" rIns="0" bIns="0" rtlCol="0" anchor="t">
            <a:spAutoFit/>
          </a:bodyPr>
          <a:lstStyle/>
          <a:p>
            <a:pPr algn="ctr">
              <a:lnSpc>
                <a:spcPts val="9328"/>
              </a:lnSpc>
            </a:pPr>
            <a:r>
              <a:rPr lang="en-US" sz="8800" b="1" dirty="0">
                <a:solidFill>
                  <a:srgbClr val="FFFFFF"/>
                </a:solidFill>
                <a:latin typeface="Fontuna Bold"/>
                <a:ea typeface="Fontuna Bold"/>
                <a:cs typeface="Fontuna Bold"/>
                <a:sym typeface="Fontuna Bold"/>
              </a:rPr>
              <a:t>Un </a:t>
            </a:r>
            <a:r>
              <a:rPr lang="en-US" sz="8800" b="1" dirty="0" err="1">
                <a:solidFill>
                  <a:srgbClr val="FFFFFF"/>
                </a:solidFill>
                <a:latin typeface="Fontuna Bold"/>
                <a:ea typeface="Fontuna Bold"/>
                <a:cs typeface="Fontuna Bold"/>
                <a:sym typeface="Fontuna Bold"/>
              </a:rPr>
              <a:t>método</a:t>
            </a:r>
            <a:r>
              <a:rPr lang="en-US" sz="8800" b="1" dirty="0">
                <a:solidFill>
                  <a:srgbClr val="FFFFFF"/>
                </a:solidFill>
                <a:latin typeface="Fontuna Bold"/>
                <a:ea typeface="Fontuna Bold"/>
                <a:cs typeface="Fontuna Bold"/>
                <a:sym typeface="Fontuna Bold"/>
              </a:rPr>
              <a:t> nuevo </a:t>
            </a:r>
            <a:r>
              <a:rPr lang="en-US" sz="8800" b="1" dirty="0" err="1">
                <a:solidFill>
                  <a:srgbClr val="FFFFFF"/>
                </a:solidFill>
                <a:latin typeface="Fontuna Bold"/>
                <a:ea typeface="Fontuna Bold"/>
                <a:cs typeface="Fontuna Bold"/>
                <a:sym typeface="Fontuna Bold"/>
              </a:rPr>
              <a:t>investigado</a:t>
            </a:r>
            <a:endParaRPr lang="en-US" sz="8800" b="1" dirty="0">
              <a:solidFill>
                <a:srgbClr val="FFFFFF"/>
              </a:solidFill>
              <a:latin typeface="Fontuna Bold"/>
              <a:ea typeface="Fontuna Bold"/>
              <a:cs typeface="Fontuna Bold"/>
              <a:sym typeface="Fontuna Bold"/>
            </a:endParaRPr>
          </a:p>
        </p:txBody>
      </p:sp>
      <p:sp>
        <p:nvSpPr>
          <p:cNvPr id="14" name="TextBox 14"/>
          <p:cNvSpPr txBox="1"/>
          <p:nvPr/>
        </p:nvSpPr>
        <p:spPr>
          <a:xfrm>
            <a:off x="0" y="-94004"/>
            <a:ext cx="705223" cy="792653"/>
          </a:xfrm>
          <a:prstGeom prst="rect">
            <a:avLst/>
          </a:prstGeom>
        </p:spPr>
        <p:txBody>
          <a:bodyPr lIns="0" tIns="0" rIns="0" bIns="0" rtlCol="0" anchor="t">
            <a:spAutoFit/>
          </a:bodyPr>
          <a:lstStyle/>
          <a:p>
            <a:pPr algn="ctr">
              <a:lnSpc>
                <a:spcPts val="6976"/>
              </a:lnSpc>
            </a:pPr>
            <a:r>
              <a:rPr lang="en-US" sz="4982" b="1" spc="328" dirty="0">
                <a:solidFill>
                  <a:srgbClr val="FFFFFF"/>
                </a:solidFill>
                <a:latin typeface="Fontuna Bold"/>
                <a:ea typeface="Fontuna Bold"/>
                <a:cs typeface="Fontuna Bold"/>
                <a:sym typeface="Fontuna Bold"/>
              </a:rPr>
              <a:t>05</a:t>
            </a:r>
          </a:p>
        </p:txBody>
      </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a:off x="-1414694" y="735461"/>
            <a:ext cx="20162241" cy="0"/>
          </a:xfrm>
          <a:prstGeom prst="line">
            <a:avLst/>
          </a:prstGeom>
          <a:ln w="19050" cap="flat">
            <a:solidFill>
              <a:srgbClr val="FFFFFF"/>
            </a:solidFill>
            <a:prstDash val="solid"/>
            <a:headEnd type="none" w="sm" len="sm"/>
            <a:tailEnd type="none" w="sm" len="sm"/>
          </a:ln>
        </p:spPr>
      </p:sp>
      <p:sp>
        <p:nvSpPr>
          <p:cNvPr id="3" name="AutoShape 3"/>
          <p:cNvSpPr/>
          <p:nvPr/>
        </p:nvSpPr>
        <p:spPr>
          <a:xfrm>
            <a:off x="-749971" y="9534209"/>
            <a:ext cx="20666822" cy="0"/>
          </a:xfrm>
          <a:prstGeom prst="line">
            <a:avLst/>
          </a:prstGeom>
          <a:ln w="19050" cap="flat">
            <a:solidFill>
              <a:srgbClr val="FFFFFF"/>
            </a:solidFill>
            <a:prstDash val="solid"/>
            <a:headEnd type="none" w="sm" len="sm"/>
            <a:tailEnd type="none" w="sm" len="sm"/>
          </a:ln>
        </p:spPr>
      </p:sp>
      <p:grpSp>
        <p:nvGrpSpPr>
          <p:cNvPr id="4" name="Group 4"/>
          <p:cNvGrpSpPr/>
          <p:nvPr/>
        </p:nvGrpSpPr>
        <p:grpSpPr>
          <a:xfrm>
            <a:off x="11331219" y="2589913"/>
            <a:ext cx="5928081" cy="5893420"/>
            <a:chOff x="0" y="0"/>
            <a:chExt cx="7904109" cy="7857893"/>
          </a:xfrm>
        </p:grpSpPr>
        <p:grpSp>
          <p:nvGrpSpPr>
            <p:cNvPr id="5" name="Group 5"/>
            <p:cNvGrpSpPr/>
            <p:nvPr/>
          </p:nvGrpSpPr>
          <p:grpSpPr>
            <a:xfrm rot="5400000">
              <a:off x="302788" y="1719635"/>
              <a:ext cx="5835470" cy="6441047"/>
              <a:chOff x="0" y="0"/>
              <a:chExt cx="812800" cy="897148"/>
            </a:xfrm>
          </p:grpSpPr>
          <p:sp>
            <p:nvSpPr>
              <p:cNvPr id="6" name="Freeform 6"/>
              <p:cNvSpPr/>
              <p:nvPr/>
            </p:nvSpPr>
            <p:spPr>
              <a:xfrm>
                <a:off x="0" y="0"/>
                <a:ext cx="812800" cy="897148"/>
              </a:xfrm>
              <a:custGeom>
                <a:avLst/>
                <a:gdLst/>
                <a:ahLst/>
                <a:cxnLst/>
                <a:rect l="l" t="t" r="r" b="b"/>
                <a:pathLst>
                  <a:path w="812800" h="897148">
                    <a:moveTo>
                      <a:pt x="0" y="0"/>
                    </a:moveTo>
                    <a:lnTo>
                      <a:pt x="812800" y="0"/>
                    </a:lnTo>
                    <a:lnTo>
                      <a:pt x="812800" y="897148"/>
                    </a:lnTo>
                    <a:lnTo>
                      <a:pt x="0" y="897148"/>
                    </a:lnTo>
                    <a:close/>
                  </a:path>
                </a:pathLst>
              </a:custGeom>
              <a:solidFill>
                <a:srgbClr val="41AE71"/>
              </a:solidFill>
            </p:spPr>
          </p:sp>
          <p:sp>
            <p:nvSpPr>
              <p:cNvPr id="7" name="TextBox 7"/>
              <p:cNvSpPr txBox="1"/>
              <p:nvPr/>
            </p:nvSpPr>
            <p:spPr>
              <a:xfrm>
                <a:off x="0" y="-47625"/>
                <a:ext cx="812800" cy="944773"/>
              </a:xfrm>
              <a:prstGeom prst="rect">
                <a:avLst/>
              </a:prstGeom>
            </p:spPr>
            <p:txBody>
              <a:bodyPr lIns="33703" tIns="33703" rIns="33703" bIns="33703" rtlCol="0" anchor="ctr"/>
              <a:lstStyle/>
              <a:p>
                <a:pPr algn="ctr">
                  <a:lnSpc>
                    <a:spcPts val="2800"/>
                  </a:lnSpc>
                </a:pPr>
                <a:endParaRPr/>
              </a:p>
            </p:txBody>
          </p:sp>
        </p:grpSp>
        <p:grpSp>
          <p:nvGrpSpPr>
            <p:cNvPr id="8" name="Group 8"/>
            <p:cNvGrpSpPr/>
            <p:nvPr/>
          </p:nvGrpSpPr>
          <p:grpSpPr>
            <a:xfrm rot="5400000">
              <a:off x="1765850" y="-302788"/>
              <a:ext cx="5835470" cy="6441047"/>
              <a:chOff x="0" y="0"/>
              <a:chExt cx="812800" cy="897148"/>
            </a:xfrm>
          </p:grpSpPr>
          <p:sp>
            <p:nvSpPr>
              <p:cNvPr id="9" name="Freeform 9"/>
              <p:cNvSpPr/>
              <p:nvPr/>
            </p:nvSpPr>
            <p:spPr>
              <a:xfrm>
                <a:off x="0" y="0"/>
                <a:ext cx="812800" cy="897148"/>
              </a:xfrm>
              <a:custGeom>
                <a:avLst/>
                <a:gdLst/>
                <a:ahLst/>
                <a:cxnLst/>
                <a:rect l="l" t="t" r="r" b="b"/>
                <a:pathLst>
                  <a:path w="812800" h="897148">
                    <a:moveTo>
                      <a:pt x="0" y="0"/>
                    </a:moveTo>
                    <a:lnTo>
                      <a:pt x="812800" y="0"/>
                    </a:lnTo>
                    <a:lnTo>
                      <a:pt x="812800" y="897148"/>
                    </a:lnTo>
                    <a:lnTo>
                      <a:pt x="0" y="897148"/>
                    </a:lnTo>
                    <a:close/>
                  </a:path>
                </a:pathLst>
              </a:custGeom>
              <a:solidFill>
                <a:srgbClr val="41AE71"/>
              </a:solidFill>
            </p:spPr>
          </p:sp>
          <p:sp>
            <p:nvSpPr>
              <p:cNvPr id="10" name="TextBox 10"/>
              <p:cNvSpPr txBox="1"/>
              <p:nvPr/>
            </p:nvSpPr>
            <p:spPr>
              <a:xfrm>
                <a:off x="0" y="-47625"/>
                <a:ext cx="812800" cy="944773"/>
              </a:xfrm>
              <a:prstGeom prst="rect">
                <a:avLst/>
              </a:prstGeom>
            </p:spPr>
            <p:txBody>
              <a:bodyPr lIns="33703" tIns="33703" rIns="33703" bIns="33703" rtlCol="0" anchor="ctr"/>
              <a:lstStyle/>
              <a:p>
                <a:pPr algn="ctr">
                  <a:lnSpc>
                    <a:spcPts val="2800"/>
                  </a:lnSpc>
                </a:pPr>
                <a:endParaRPr/>
              </a:p>
            </p:txBody>
          </p:sp>
        </p:grpSp>
      </p:grpSp>
      <p:grpSp>
        <p:nvGrpSpPr>
          <p:cNvPr id="11" name="Group 11"/>
          <p:cNvGrpSpPr/>
          <p:nvPr/>
        </p:nvGrpSpPr>
        <p:grpSpPr>
          <a:xfrm>
            <a:off x="11548360" y="2805385"/>
            <a:ext cx="5480978" cy="5468004"/>
            <a:chOff x="0" y="0"/>
            <a:chExt cx="7307971" cy="7290673"/>
          </a:xfrm>
        </p:grpSpPr>
        <p:pic>
          <p:nvPicPr>
            <p:cNvPr id="12" name="Picture 12"/>
            <p:cNvPicPr>
              <a:picLocks noChangeAspect="1"/>
            </p:cNvPicPr>
            <p:nvPr/>
          </p:nvPicPr>
          <p:blipFill>
            <a:blip r:embed="rId2"/>
            <a:srcRect l="6041" t="26426" r="6041"/>
            <a:stretch>
              <a:fillRect/>
            </a:stretch>
          </p:blipFill>
          <p:spPr>
            <a:xfrm>
              <a:off x="0" y="0"/>
              <a:ext cx="7307971" cy="7290673"/>
            </a:xfrm>
            <a:prstGeom prst="rect">
              <a:avLst/>
            </a:prstGeom>
          </p:spPr>
        </p:pic>
      </p:grpSp>
      <p:grpSp>
        <p:nvGrpSpPr>
          <p:cNvPr id="13" name="Group 13"/>
          <p:cNvGrpSpPr/>
          <p:nvPr/>
        </p:nvGrpSpPr>
        <p:grpSpPr>
          <a:xfrm>
            <a:off x="1317301" y="5538561"/>
            <a:ext cx="7484125" cy="3290797"/>
            <a:chOff x="0" y="0"/>
            <a:chExt cx="9978833" cy="4387729"/>
          </a:xfrm>
        </p:grpSpPr>
        <p:grpSp>
          <p:nvGrpSpPr>
            <p:cNvPr id="14" name="Group 14"/>
            <p:cNvGrpSpPr/>
            <p:nvPr/>
          </p:nvGrpSpPr>
          <p:grpSpPr>
            <a:xfrm rot="5400000">
              <a:off x="2436649" y="-1307358"/>
              <a:ext cx="3258439" cy="8131736"/>
              <a:chOff x="0" y="0"/>
              <a:chExt cx="622282" cy="1552962"/>
            </a:xfrm>
          </p:grpSpPr>
          <p:sp>
            <p:nvSpPr>
              <p:cNvPr id="15" name="Freeform 15"/>
              <p:cNvSpPr/>
              <p:nvPr/>
            </p:nvSpPr>
            <p:spPr>
              <a:xfrm>
                <a:off x="0" y="0"/>
                <a:ext cx="622282" cy="1552962"/>
              </a:xfrm>
              <a:custGeom>
                <a:avLst/>
                <a:gdLst/>
                <a:ahLst/>
                <a:cxnLst/>
                <a:rect l="l" t="t" r="r" b="b"/>
                <a:pathLst>
                  <a:path w="622282" h="1552962">
                    <a:moveTo>
                      <a:pt x="0" y="0"/>
                    </a:moveTo>
                    <a:lnTo>
                      <a:pt x="622282" y="0"/>
                    </a:lnTo>
                    <a:lnTo>
                      <a:pt x="622282" y="1552962"/>
                    </a:lnTo>
                    <a:lnTo>
                      <a:pt x="0" y="1552962"/>
                    </a:lnTo>
                    <a:close/>
                  </a:path>
                </a:pathLst>
              </a:custGeom>
              <a:solidFill>
                <a:srgbClr val="41AE71"/>
              </a:solidFill>
            </p:spPr>
          </p:sp>
          <p:sp>
            <p:nvSpPr>
              <p:cNvPr id="16" name="TextBox 16"/>
              <p:cNvSpPr txBox="1"/>
              <p:nvPr/>
            </p:nvSpPr>
            <p:spPr>
              <a:xfrm>
                <a:off x="0" y="-47625"/>
                <a:ext cx="622282" cy="1600587"/>
              </a:xfrm>
              <a:prstGeom prst="rect">
                <a:avLst/>
              </a:prstGeom>
            </p:spPr>
            <p:txBody>
              <a:bodyPr lIns="33703" tIns="33703" rIns="33703" bIns="33703" rtlCol="0" anchor="ctr"/>
              <a:lstStyle/>
              <a:p>
                <a:pPr algn="ctr">
                  <a:lnSpc>
                    <a:spcPts val="2800"/>
                  </a:lnSpc>
                </a:pPr>
                <a:endParaRPr/>
              </a:p>
            </p:txBody>
          </p:sp>
        </p:grpSp>
        <p:grpSp>
          <p:nvGrpSpPr>
            <p:cNvPr id="17" name="Group 17"/>
            <p:cNvGrpSpPr/>
            <p:nvPr/>
          </p:nvGrpSpPr>
          <p:grpSpPr>
            <a:xfrm rot="5400000">
              <a:off x="4283745" y="-2436649"/>
              <a:ext cx="3258439" cy="8131736"/>
              <a:chOff x="0" y="0"/>
              <a:chExt cx="622282" cy="1552962"/>
            </a:xfrm>
          </p:grpSpPr>
          <p:sp>
            <p:nvSpPr>
              <p:cNvPr id="18" name="Freeform 18"/>
              <p:cNvSpPr/>
              <p:nvPr/>
            </p:nvSpPr>
            <p:spPr>
              <a:xfrm>
                <a:off x="0" y="0"/>
                <a:ext cx="622282" cy="1552962"/>
              </a:xfrm>
              <a:custGeom>
                <a:avLst/>
                <a:gdLst/>
                <a:ahLst/>
                <a:cxnLst/>
                <a:rect l="l" t="t" r="r" b="b"/>
                <a:pathLst>
                  <a:path w="622282" h="1552962">
                    <a:moveTo>
                      <a:pt x="0" y="0"/>
                    </a:moveTo>
                    <a:lnTo>
                      <a:pt x="622282" y="0"/>
                    </a:lnTo>
                    <a:lnTo>
                      <a:pt x="622282" y="1552962"/>
                    </a:lnTo>
                    <a:lnTo>
                      <a:pt x="0" y="1552962"/>
                    </a:lnTo>
                    <a:close/>
                  </a:path>
                </a:pathLst>
              </a:custGeom>
              <a:solidFill>
                <a:srgbClr val="41AE71"/>
              </a:solidFill>
            </p:spPr>
          </p:sp>
          <p:sp>
            <p:nvSpPr>
              <p:cNvPr id="19" name="TextBox 19"/>
              <p:cNvSpPr txBox="1"/>
              <p:nvPr/>
            </p:nvSpPr>
            <p:spPr>
              <a:xfrm>
                <a:off x="0" y="-47625"/>
                <a:ext cx="622282" cy="1600587"/>
              </a:xfrm>
              <a:prstGeom prst="rect">
                <a:avLst/>
              </a:prstGeom>
            </p:spPr>
            <p:txBody>
              <a:bodyPr lIns="33703" tIns="33703" rIns="33703" bIns="33703" rtlCol="0" anchor="ctr"/>
              <a:lstStyle/>
              <a:p>
                <a:pPr algn="ctr">
                  <a:lnSpc>
                    <a:spcPts val="2800"/>
                  </a:lnSpc>
                </a:pPr>
                <a:endParaRPr/>
              </a:p>
            </p:txBody>
          </p:sp>
        </p:grpSp>
      </p:grpSp>
      <p:grpSp>
        <p:nvGrpSpPr>
          <p:cNvPr id="20" name="Group 20"/>
          <p:cNvGrpSpPr/>
          <p:nvPr/>
        </p:nvGrpSpPr>
        <p:grpSpPr>
          <a:xfrm>
            <a:off x="1480942" y="5691681"/>
            <a:ext cx="7172768" cy="2990842"/>
            <a:chOff x="0" y="0"/>
            <a:chExt cx="9563691" cy="3987789"/>
          </a:xfrm>
        </p:grpSpPr>
        <p:pic>
          <p:nvPicPr>
            <p:cNvPr id="21" name="Picture 21"/>
            <p:cNvPicPr>
              <a:picLocks noChangeAspect="1"/>
            </p:cNvPicPr>
            <p:nvPr/>
          </p:nvPicPr>
          <p:blipFill>
            <a:blip r:embed="rId3"/>
            <a:srcRect l="3657" r="32524"/>
            <a:stretch>
              <a:fillRect/>
            </a:stretch>
          </p:blipFill>
          <p:spPr>
            <a:xfrm>
              <a:off x="0" y="0"/>
              <a:ext cx="9563691" cy="3987789"/>
            </a:xfrm>
            <a:prstGeom prst="rect">
              <a:avLst/>
            </a:prstGeom>
          </p:spPr>
        </p:pic>
      </p:grpSp>
      <p:sp>
        <p:nvSpPr>
          <p:cNvPr id="22" name="TextBox 22"/>
          <p:cNvSpPr txBox="1"/>
          <p:nvPr/>
        </p:nvSpPr>
        <p:spPr>
          <a:xfrm>
            <a:off x="2522984" y="1157098"/>
            <a:ext cx="13242031" cy="2385268"/>
          </a:xfrm>
          <a:prstGeom prst="rect">
            <a:avLst/>
          </a:prstGeom>
        </p:spPr>
        <p:txBody>
          <a:bodyPr lIns="0" tIns="0" rIns="0" bIns="0" rtlCol="0" anchor="t">
            <a:spAutoFit/>
          </a:bodyPr>
          <a:lstStyle/>
          <a:p>
            <a:pPr algn="ctr">
              <a:lnSpc>
                <a:spcPts val="9328"/>
              </a:lnSpc>
            </a:pPr>
            <a:r>
              <a:rPr lang="en-US" sz="8800" b="1" dirty="0">
                <a:solidFill>
                  <a:srgbClr val="FFFFFF"/>
                </a:solidFill>
                <a:latin typeface="Fontuna Bold"/>
                <a:ea typeface="Fontuna Bold"/>
                <a:cs typeface="Fontuna Bold"/>
                <a:sym typeface="Fontuna Bold"/>
              </a:rPr>
              <a:t>Un </a:t>
            </a:r>
            <a:r>
              <a:rPr lang="en-US" sz="8800" b="1" dirty="0" err="1">
                <a:solidFill>
                  <a:srgbClr val="FFFFFF"/>
                </a:solidFill>
                <a:latin typeface="Fontuna Bold"/>
                <a:ea typeface="Fontuna Bold"/>
                <a:cs typeface="Fontuna Bold"/>
                <a:sym typeface="Fontuna Bold"/>
              </a:rPr>
              <a:t>método</a:t>
            </a:r>
            <a:r>
              <a:rPr lang="en-US" sz="8800" b="1" dirty="0">
                <a:solidFill>
                  <a:srgbClr val="FFFFFF"/>
                </a:solidFill>
                <a:latin typeface="Fontuna Bold"/>
                <a:ea typeface="Fontuna Bold"/>
                <a:cs typeface="Fontuna Bold"/>
                <a:sym typeface="Fontuna Bold"/>
              </a:rPr>
              <a:t> nuevo </a:t>
            </a:r>
            <a:r>
              <a:rPr lang="en-US" sz="8800" b="1" dirty="0" err="1">
                <a:solidFill>
                  <a:srgbClr val="FFFFFF"/>
                </a:solidFill>
                <a:latin typeface="Fontuna Bold"/>
                <a:ea typeface="Fontuna Bold"/>
                <a:cs typeface="Fontuna Bold"/>
                <a:sym typeface="Fontuna Bold"/>
              </a:rPr>
              <a:t>investigado</a:t>
            </a:r>
            <a:endParaRPr lang="en-US" sz="8800" b="1" dirty="0">
              <a:solidFill>
                <a:srgbClr val="FFFFFF"/>
              </a:solidFill>
              <a:latin typeface="Fontuna Bold"/>
              <a:ea typeface="Fontuna Bold"/>
              <a:cs typeface="Fontuna Bold"/>
              <a:sym typeface="Fontuna Bold"/>
            </a:endParaRPr>
          </a:p>
          <a:p>
            <a:pPr algn="ctr">
              <a:lnSpc>
                <a:spcPts val="9328"/>
              </a:lnSpc>
            </a:pPr>
            <a:endParaRPr lang="en-US" sz="8800" b="1" dirty="0">
              <a:solidFill>
                <a:srgbClr val="FFFFFF"/>
              </a:solidFill>
              <a:latin typeface="Fontuna Bold"/>
              <a:ea typeface="Fontuna Bold"/>
              <a:cs typeface="Fontuna Bold"/>
              <a:sym typeface="Fontuna Bold"/>
            </a:endParaRPr>
          </a:p>
        </p:txBody>
      </p:sp>
      <p:sp>
        <p:nvSpPr>
          <p:cNvPr id="23" name="TextBox 23"/>
          <p:cNvSpPr txBox="1"/>
          <p:nvPr/>
        </p:nvSpPr>
        <p:spPr>
          <a:xfrm>
            <a:off x="0" y="-94004"/>
            <a:ext cx="705223" cy="792653"/>
          </a:xfrm>
          <a:prstGeom prst="rect">
            <a:avLst/>
          </a:prstGeom>
        </p:spPr>
        <p:txBody>
          <a:bodyPr lIns="0" tIns="0" rIns="0" bIns="0" rtlCol="0" anchor="t">
            <a:spAutoFit/>
          </a:bodyPr>
          <a:lstStyle/>
          <a:p>
            <a:pPr algn="ctr">
              <a:lnSpc>
                <a:spcPts val="6976"/>
              </a:lnSpc>
            </a:pPr>
            <a:r>
              <a:rPr lang="en-US" sz="4982" b="1" spc="328" dirty="0">
                <a:solidFill>
                  <a:srgbClr val="FFFFFF"/>
                </a:solidFill>
                <a:latin typeface="Fontuna Bold"/>
                <a:ea typeface="Fontuna Bold"/>
                <a:cs typeface="Fontuna Bold"/>
                <a:sym typeface="Fontuna Bold"/>
              </a:rPr>
              <a:t>05</a:t>
            </a:r>
          </a:p>
        </p:txBody>
      </p:sp>
      <p:sp>
        <p:nvSpPr>
          <p:cNvPr id="24" name="TextBox 24"/>
          <p:cNvSpPr txBox="1"/>
          <p:nvPr/>
        </p:nvSpPr>
        <p:spPr>
          <a:xfrm>
            <a:off x="5361789" y="9046838"/>
            <a:ext cx="3565672" cy="350820"/>
          </a:xfrm>
          <a:prstGeom prst="rect">
            <a:avLst/>
          </a:prstGeom>
        </p:spPr>
        <p:txBody>
          <a:bodyPr lIns="0" tIns="0" rIns="0" bIns="0" rtlCol="0" anchor="t">
            <a:spAutoFit/>
          </a:bodyPr>
          <a:lstStyle/>
          <a:p>
            <a:pPr algn="ctr">
              <a:lnSpc>
                <a:spcPts val="2713"/>
              </a:lnSpc>
            </a:pPr>
            <a:r>
              <a:rPr lang="en-US" sz="1938">
                <a:solidFill>
                  <a:srgbClr val="FFFFFF"/>
                </a:solidFill>
                <a:latin typeface="Ubuntu"/>
                <a:ea typeface="Ubuntu"/>
                <a:cs typeface="Ubuntu"/>
                <a:sym typeface="Ubuntu"/>
              </a:rPr>
              <a:t>(Foto de la validación)</a:t>
            </a:r>
          </a:p>
        </p:txBody>
      </p:sp>
      <p:sp>
        <p:nvSpPr>
          <p:cNvPr id="25" name="TextBox 25"/>
          <p:cNvSpPr txBox="1"/>
          <p:nvPr/>
        </p:nvSpPr>
        <p:spPr>
          <a:xfrm>
            <a:off x="14295259" y="8625373"/>
            <a:ext cx="3565672" cy="350820"/>
          </a:xfrm>
          <a:prstGeom prst="rect">
            <a:avLst/>
          </a:prstGeom>
        </p:spPr>
        <p:txBody>
          <a:bodyPr lIns="0" tIns="0" rIns="0" bIns="0" rtlCol="0" anchor="t">
            <a:spAutoFit/>
          </a:bodyPr>
          <a:lstStyle/>
          <a:p>
            <a:pPr algn="ctr">
              <a:lnSpc>
                <a:spcPts val="2713"/>
              </a:lnSpc>
            </a:pPr>
            <a:r>
              <a:rPr lang="en-US" sz="1938">
                <a:solidFill>
                  <a:srgbClr val="FFFFFF"/>
                </a:solidFill>
                <a:latin typeface="Ubuntu"/>
                <a:ea typeface="Ubuntu"/>
                <a:cs typeface="Ubuntu"/>
                <a:sym typeface="Ubuntu"/>
              </a:rPr>
              <a:t>(Foto de la Ejecución)</a:t>
            </a:r>
          </a:p>
        </p:txBody>
      </p:sp>
      <p:sp>
        <p:nvSpPr>
          <p:cNvPr id="26" name="TextBox 26"/>
          <p:cNvSpPr txBox="1"/>
          <p:nvPr/>
        </p:nvSpPr>
        <p:spPr>
          <a:xfrm>
            <a:off x="1231885" y="2917002"/>
            <a:ext cx="8259808" cy="1552875"/>
          </a:xfrm>
          <a:prstGeom prst="rect">
            <a:avLst/>
          </a:prstGeom>
        </p:spPr>
        <p:txBody>
          <a:bodyPr lIns="0" tIns="0" rIns="0" bIns="0" rtlCol="0" anchor="t">
            <a:spAutoFit/>
          </a:bodyPr>
          <a:lstStyle/>
          <a:p>
            <a:pPr algn="just">
              <a:lnSpc>
                <a:spcPts val="3133"/>
              </a:lnSpc>
            </a:pPr>
            <a:r>
              <a:rPr lang="en-US" sz="2238" b="1" i="1" dirty="0">
                <a:solidFill>
                  <a:srgbClr val="FFFFFF"/>
                </a:solidFill>
                <a:latin typeface="Inter Bold Italics"/>
                <a:ea typeface="Inter Bold Italics"/>
                <a:cs typeface="Inter Bold Italics"/>
                <a:sym typeface="Inter Bold Italics"/>
              </a:rPr>
              <a:t>Mi </a:t>
            </a:r>
            <a:r>
              <a:rPr lang="en-US" sz="2238" b="1" i="1" dirty="0" err="1">
                <a:solidFill>
                  <a:srgbClr val="FFFFFF"/>
                </a:solidFill>
                <a:latin typeface="Inter Bold Italics"/>
                <a:ea typeface="Inter Bold Italics"/>
                <a:cs typeface="Inter Bold Italics"/>
                <a:sym typeface="Inter Bold Italics"/>
              </a:rPr>
              <a:t>función</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validarCheckboxes</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cumple</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el</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requisito</a:t>
            </a:r>
            <a:r>
              <a:rPr lang="en-US" sz="2238" b="1" i="1" dirty="0">
                <a:solidFill>
                  <a:srgbClr val="FFFFFF"/>
                </a:solidFill>
                <a:latin typeface="Inter Bold Italics"/>
                <a:ea typeface="Inter Bold Italics"/>
                <a:cs typeface="Inter Bold Italics"/>
                <a:sym typeface="Inter Bold Italics"/>
              </a:rPr>
              <a:t> de </a:t>
            </a:r>
            <a:r>
              <a:rPr lang="en-US" sz="2238" b="1" i="1" dirty="0" err="1">
                <a:solidFill>
                  <a:srgbClr val="FFFFFF"/>
                </a:solidFill>
                <a:latin typeface="Inter Bold Italics"/>
                <a:ea typeface="Inter Bold Italics"/>
                <a:cs typeface="Inter Bold Italics"/>
                <a:sym typeface="Inter Bold Italics"/>
              </a:rPr>
              <a:t>función</a:t>
            </a:r>
            <a:r>
              <a:rPr lang="en-US" sz="2238" b="1" i="1" dirty="0">
                <a:solidFill>
                  <a:srgbClr val="FFFFFF"/>
                </a:solidFill>
                <a:latin typeface="Inter Bold Italics"/>
                <a:ea typeface="Inter Bold Italics"/>
                <a:cs typeface="Inter Bold Italics"/>
                <a:sym typeface="Inter Bold Italics"/>
              </a:rPr>
              <a:t> de </a:t>
            </a:r>
            <a:r>
              <a:rPr lang="en-US" sz="2238" b="1" i="1" dirty="0" err="1">
                <a:solidFill>
                  <a:srgbClr val="FFFFFF"/>
                </a:solidFill>
                <a:latin typeface="Inter Bold Italics"/>
                <a:ea typeface="Inter Bold Italics"/>
                <a:cs typeface="Inter Bold Italics"/>
                <a:sym typeface="Inter Bold Italics"/>
              </a:rPr>
              <a:t>validación</a:t>
            </a:r>
            <a:r>
              <a:rPr lang="en-US" sz="2238" b="1" i="1" dirty="0">
                <a:solidFill>
                  <a:srgbClr val="FFFFFF"/>
                </a:solidFill>
                <a:latin typeface="Inter Bold Italics"/>
                <a:ea typeface="Inter Bold Italics"/>
                <a:cs typeface="Inter Bold Italics"/>
                <a:sym typeface="Inter Bold Italics"/>
              </a:rPr>
              <a:t>. En </a:t>
            </a:r>
            <a:r>
              <a:rPr lang="en-US" sz="2238" b="1" i="1" dirty="0" err="1">
                <a:solidFill>
                  <a:srgbClr val="FFFFFF"/>
                </a:solidFill>
                <a:latin typeface="Inter Bold Italics"/>
                <a:ea typeface="Inter Bold Italics"/>
                <a:cs typeface="Inter Bold Italics"/>
                <a:sym typeface="Inter Bold Italics"/>
              </a:rPr>
              <a:t>lugar</a:t>
            </a:r>
            <a:r>
              <a:rPr lang="en-US" sz="2238" b="1" i="1" dirty="0">
                <a:solidFill>
                  <a:srgbClr val="FFFFFF"/>
                </a:solidFill>
                <a:latin typeface="Inter Bold Italics"/>
                <a:ea typeface="Inter Bold Italics"/>
                <a:cs typeface="Inter Bold Italics"/>
                <a:sym typeface="Inter Bold Italics"/>
              </a:rPr>
              <a:t> de </a:t>
            </a:r>
            <a:r>
              <a:rPr lang="en-US" sz="2238" b="1" i="1" dirty="0" err="1">
                <a:solidFill>
                  <a:srgbClr val="FFFFFF"/>
                </a:solidFill>
                <a:latin typeface="Inter Bold Italics"/>
                <a:ea typeface="Inter Bold Italics"/>
                <a:cs typeface="Inter Bold Italics"/>
                <a:sym typeface="Inter Bold Italics"/>
              </a:rPr>
              <a:t>validar</a:t>
            </a:r>
            <a:r>
              <a:rPr lang="en-US" sz="2238" b="1" i="1" dirty="0">
                <a:solidFill>
                  <a:srgbClr val="FFFFFF"/>
                </a:solidFill>
                <a:latin typeface="Inter Bold Italics"/>
                <a:ea typeface="Inter Bold Italics"/>
                <a:cs typeface="Inter Bold Italics"/>
                <a:sym typeface="Inter Bold Italics"/>
              </a:rPr>
              <a:t> un solo </a:t>
            </a:r>
            <a:r>
              <a:rPr lang="en-US" sz="2238" b="1" i="1" dirty="0" err="1">
                <a:solidFill>
                  <a:srgbClr val="FFFFFF"/>
                </a:solidFill>
                <a:latin typeface="Inter Bold Italics"/>
                <a:ea typeface="Inter Bold Italics"/>
                <a:cs typeface="Inter Bold Italics"/>
                <a:sym typeface="Inter Bold Italics"/>
              </a:rPr>
              <a:t>texto</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valida</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el</a:t>
            </a:r>
            <a:r>
              <a:rPr lang="en-US" sz="2238" b="1" i="1" dirty="0">
                <a:solidFill>
                  <a:srgbClr val="FFFFFF"/>
                </a:solidFill>
                <a:latin typeface="Inter Bold Italics"/>
                <a:ea typeface="Inter Bold Italics"/>
                <a:cs typeface="Inter Bold Italics"/>
                <a:sym typeface="Inter Bold Italics"/>
              </a:rPr>
              <a:t> conjunto de la </a:t>
            </a:r>
            <a:r>
              <a:rPr lang="en-US" sz="2238" b="1" i="1" dirty="0" err="1">
                <a:solidFill>
                  <a:srgbClr val="FFFFFF"/>
                </a:solidFill>
                <a:latin typeface="Inter Bold Italics"/>
                <a:ea typeface="Inter Bold Italics"/>
                <a:cs typeface="Inter Bold Italics"/>
                <a:sym typeface="Inter Bold Italics"/>
              </a:rPr>
              <a:t>selección</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deportiva</a:t>
            </a:r>
            <a:r>
              <a:rPr lang="en-US" sz="2238" b="1" i="1" dirty="0">
                <a:solidFill>
                  <a:srgbClr val="FFFFFF"/>
                </a:solidFill>
                <a:latin typeface="Inter Bold Italics"/>
                <a:ea typeface="Inter Bold Italics"/>
                <a:cs typeface="Inter Bold Italics"/>
                <a:sym typeface="Inter Bold Italics"/>
              </a:rPr>
              <a:t> para </a:t>
            </a:r>
            <a:r>
              <a:rPr lang="en-US" sz="2238" b="1" i="1" dirty="0" err="1">
                <a:solidFill>
                  <a:srgbClr val="FFFFFF"/>
                </a:solidFill>
                <a:latin typeface="Inter Bold Italics"/>
                <a:ea typeface="Inter Bold Italics"/>
                <a:cs typeface="Inter Bold Italics"/>
                <a:sym typeface="Inter Bold Italics"/>
              </a:rPr>
              <a:t>asegurar</a:t>
            </a:r>
            <a:r>
              <a:rPr lang="en-US" sz="2238" b="1" i="1" dirty="0">
                <a:solidFill>
                  <a:srgbClr val="FFFFFF"/>
                </a:solidFill>
                <a:latin typeface="Inter Bold Italics"/>
                <a:ea typeface="Inter Bold Italics"/>
                <a:cs typeface="Inter Bold Italics"/>
                <a:sym typeface="Inter Bold Italics"/>
              </a:rPr>
              <a:t> que </a:t>
            </a:r>
            <a:r>
              <a:rPr lang="en-US" sz="2238" b="1" i="1" dirty="0" err="1">
                <a:solidFill>
                  <a:srgbClr val="FFFFFF"/>
                </a:solidFill>
                <a:latin typeface="Inter Bold Italics"/>
                <a:ea typeface="Inter Bold Italics"/>
                <a:cs typeface="Inter Bold Italics"/>
                <a:sym typeface="Inter Bold Italics"/>
              </a:rPr>
              <a:t>el</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usuario</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respeta</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el</a:t>
            </a:r>
            <a:r>
              <a:rPr lang="en-US" sz="2238" b="1" i="1" dirty="0">
                <a:solidFill>
                  <a:srgbClr val="FFFFFF"/>
                </a:solidFill>
                <a:latin typeface="Inter Bold Italics"/>
                <a:ea typeface="Inter Bold Italics"/>
                <a:cs typeface="Inter Bold Italics"/>
                <a:sym typeface="Inter Bold Italics"/>
              </a:rPr>
              <a:t> </a:t>
            </a:r>
            <a:r>
              <a:rPr lang="en-US" sz="2238" b="1" i="1" dirty="0" err="1">
                <a:solidFill>
                  <a:srgbClr val="FFFFFF"/>
                </a:solidFill>
                <a:latin typeface="Inter Bold Italics"/>
                <a:ea typeface="Inter Bold Italics"/>
                <a:cs typeface="Inter Bold Italics"/>
                <a:sym typeface="Inter Bold Italics"/>
              </a:rPr>
              <a:t>límite</a:t>
            </a:r>
            <a:r>
              <a:rPr lang="en-US" sz="2238" b="1" i="1" dirty="0">
                <a:solidFill>
                  <a:srgbClr val="FFFFFF"/>
                </a:solidFill>
                <a:latin typeface="Inter Bold Italics"/>
                <a:ea typeface="Inter Bold Italics"/>
                <a:cs typeface="Inter Bold Italics"/>
                <a:sym typeface="Inter Bold Italics"/>
              </a:rPr>
              <a:t> de 3 </a:t>
            </a:r>
            <a:r>
              <a:rPr lang="en-US" sz="2238" b="1" i="1" dirty="0" err="1">
                <a:solidFill>
                  <a:srgbClr val="FFFFFF"/>
                </a:solidFill>
                <a:latin typeface="Inter Bold Italics"/>
                <a:ea typeface="Inter Bold Italics"/>
                <a:cs typeface="Inter Bold Italics"/>
                <a:sym typeface="Inter Bold Italics"/>
              </a:rPr>
              <a:t>actividades</a:t>
            </a:r>
            <a:r>
              <a:rPr lang="en-US" sz="2238" b="1" i="1" dirty="0">
                <a:solidFill>
                  <a:srgbClr val="FFFFFF"/>
                </a:solidFill>
                <a:latin typeface="Inter Bold Italics"/>
                <a:ea typeface="Inter Bold Italics"/>
                <a:cs typeface="Inter Bold Italics"/>
                <a:sym typeface="Inter Bold Italics"/>
              </a:rPr>
              <a:t>.</a:t>
            </a:r>
          </a:p>
        </p:txBody>
      </p:sp>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a:off x="-1414694" y="735461"/>
            <a:ext cx="18098098" cy="0"/>
          </a:xfrm>
          <a:prstGeom prst="line">
            <a:avLst/>
          </a:prstGeom>
          <a:ln w="19050" cap="flat">
            <a:solidFill>
              <a:srgbClr val="FFFFFF"/>
            </a:solidFill>
            <a:prstDash val="solid"/>
            <a:headEnd type="none" w="sm" len="sm"/>
            <a:tailEnd type="none" w="sm" len="sm"/>
          </a:ln>
        </p:spPr>
      </p:sp>
      <p:sp>
        <p:nvSpPr>
          <p:cNvPr id="3" name="AutoShape 3"/>
          <p:cNvSpPr/>
          <p:nvPr/>
        </p:nvSpPr>
        <p:spPr>
          <a:xfrm>
            <a:off x="1673453" y="9506079"/>
            <a:ext cx="18243397" cy="28129"/>
          </a:xfrm>
          <a:prstGeom prst="line">
            <a:avLst/>
          </a:prstGeom>
          <a:ln w="19050" cap="flat">
            <a:solidFill>
              <a:srgbClr val="FFFFFF"/>
            </a:solidFill>
            <a:prstDash val="solid"/>
            <a:headEnd type="none" w="sm" len="sm"/>
            <a:tailEnd type="none" w="sm" len="sm"/>
          </a:ln>
        </p:spPr>
      </p:sp>
      <p:sp>
        <p:nvSpPr>
          <p:cNvPr id="4" name="Freeform 4"/>
          <p:cNvSpPr/>
          <p:nvPr/>
        </p:nvSpPr>
        <p:spPr>
          <a:xfrm>
            <a:off x="16683404" y="447513"/>
            <a:ext cx="575896" cy="575896"/>
          </a:xfrm>
          <a:custGeom>
            <a:avLst/>
            <a:gdLst/>
            <a:ahLst/>
            <a:cxnLst/>
            <a:rect l="l" t="t" r="r" b="b"/>
            <a:pathLst>
              <a:path w="575896" h="575896">
                <a:moveTo>
                  <a:pt x="0" y="0"/>
                </a:moveTo>
                <a:lnTo>
                  <a:pt x="575896" y="0"/>
                </a:lnTo>
                <a:lnTo>
                  <a:pt x="575896" y="575896"/>
                </a:lnTo>
                <a:lnTo>
                  <a:pt x="0" y="5758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740752" y="9218131"/>
            <a:ext cx="575896" cy="575896"/>
          </a:xfrm>
          <a:custGeom>
            <a:avLst/>
            <a:gdLst/>
            <a:ahLst/>
            <a:cxnLst/>
            <a:rect l="l" t="t" r="r" b="b"/>
            <a:pathLst>
              <a:path w="575896" h="575896">
                <a:moveTo>
                  <a:pt x="0" y="0"/>
                </a:moveTo>
                <a:lnTo>
                  <a:pt x="575896" y="0"/>
                </a:lnTo>
                <a:lnTo>
                  <a:pt x="575896" y="575897"/>
                </a:lnTo>
                <a:lnTo>
                  <a:pt x="0" y="575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pic>
        <p:nvPicPr>
          <p:cNvPr id="6" name="Picture 6"/>
          <p:cNvPicPr>
            <a:picLocks noChangeAspect="1"/>
          </p:cNvPicPr>
          <p:nvPr/>
        </p:nvPicPr>
        <p:blipFill>
          <a:blip r:embed="rId4"/>
          <a:srcRect/>
          <a:stretch>
            <a:fillRect/>
          </a:stretch>
        </p:blipFill>
        <p:spPr>
          <a:xfrm>
            <a:off x="-345233" y="44976"/>
            <a:ext cx="18978465" cy="18978465"/>
          </a:xfrm>
          <a:prstGeom prst="rect">
            <a:avLst/>
          </a:prstGeom>
        </p:spPr>
      </p:pic>
      <p:sp>
        <p:nvSpPr>
          <p:cNvPr id="7" name="TextBox 7"/>
          <p:cNvSpPr txBox="1"/>
          <p:nvPr/>
        </p:nvSpPr>
        <p:spPr>
          <a:xfrm>
            <a:off x="2694075" y="3146721"/>
            <a:ext cx="12899849" cy="4010540"/>
          </a:xfrm>
          <a:prstGeom prst="rect">
            <a:avLst/>
          </a:prstGeom>
        </p:spPr>
        <p:txBody>
          <a:bodyPr lIns="0" tIns="0" rIns="0" bIns="0" rtlCol="0" anchor="t">
            <a:spAutoFit/>
          </a:bodyPr>
          <a:lstStyle/>
          <a:p>
            <a:pPr algn="ctr">
              <a:lnSpc>
                <a:spcPts val="30581"/>
              </a:lnSpc>
            </a:pPr>
            <a:r>
              <a:rPr lang="en-US" sz="28850" b="1">
                <a:solidFill>
                  <a:srgbClr val="FFFFFF"/>
                </a:solidFill>
                <a:latin typeface="Fontuna Bold"/>
                <a:ea typeface="Fontuna Bold"/>
                <a:cs typeface="Fontuna Bold"/>
                <a:sym typeface="Fontuna Bold"/>
              </a:rPr>
              <a:t>GRACIAS</a:t>
            </a:r>
          </a:p>
        </p:txBody>
      </p:sp>
      <p:sp>
        <p:nvSpPr>
          <p:cNvPr id="8" name="TextBox 8"/>
          <p:cNvSpPr txBox="1"/>
          <p:nvPr/>
        </p:nvSpPr>
        <p:spPr>
          <a:xfrm>
            <a:off x="1028700" y="990600"/>
            <a:ext cx="4813034" cy="273594"/>
          </a:xfrm>
          <a:prstGeom prst="rect">
            <a:avLst/>
          </a:prstGeom>
        </p:spPr>
        <p:txBody>
          <a:bodyPr lIns="0" tIns="0" rIns="0" bIns="0" rtlCol="0" anchor="t">
            <a:spAutoFit/>
          </a:bodyPr>
          <a:lstStyle/>
          <a:p>
            <a:pPr marL="0" lvl="0" indent="0" algn="l">
              <a:lnSpc>
                <a:spcPts val="2245"/>
              </a:lnSpc>
              <a:spcBef>
                <a:spcPct val="0"/>
              </a:spcBef>
            </a:pPr>
            <a:r>
              <a:rPr lang="en-US" sz="1603">
                <a:solidFill>
                  <a:srgbClr val="FFFFFF"/>
                </a:solidFill>
                <a:latin typeface="Inter"/>
                <a:ea typeface="Inter"/>
                <a:cs typeface="Inter"/>
                <a:sym typeface="Inter"/>
              </a:rPr>
              <a:t>16 ENERO 2026</a:t>
            </a:r>
          </a:p>
        </p:txBody>
      </p:sp>
      <p:sp>
        <p:nvSpPr>
          <p:cNvPr id="9" name="TextBox 9"/>
          <p:cNvSpPr txBox="1"/>
          <p:nvPr/>
        </p:nvSpPr>
        <p:spPr>
          <a:xfrm>
            <a:off x="5276454" y="6428393"/>
            <a:ext cx="7735092" cy="431709"/>
          </a:xfrm>
          <a:prstGeom prst="rect">
            <a:avLst/>
          </a:prstGeom>
        </p:spPr>
        <p:txBody>
          <a:bodyPr lIns="0" tIns="0" rIns="0" bIns="0" rtlCol="0" anchor="t">
            <a:spAutoFit/>
          </a:bodyPr>
          <a:lstStyle/>
          <a:p>
            <a:pPr marL="0" lvl="0" indent="0" algn="ctr">
              <a:lnSpc>
                <a:spcPts val="3504"/>
              </a:lnSpc>
              <a:spcBef>
                <a:spcPct val="0"/>
              </a:spcBef>
            </a:pPr>
            <a:r>
              <a:rPr lang="en-US" sz="2503">
                <a:solidFill>
                  <a:srgbClr val="FFFFFF"/>
                </a:solidFill>
                <a:latin typeface="Inter"/>
                <a:ea typeface="Inter"/>
                <a:cs typeface="Inter"/>
                <a:sym typeface="Inter"/>
              </a:rPr>
              <a:t>www.clublasaves.com</a:t>
            </a:r>
          </a:p>
        </p:txBody>
      </p:sp>
      <p:sp>
        <p:nvSpPr>
          <p:cNvPr id="10" name="TextBox 10"/>
          <p:cNvSpPr txBox="1"/>
          <p:nvPr/>
        </p:nvSpPr>
        <p:spPr>
          <a:xfrm>
            <a:off x="11059545" y="8944538"/>
            <a:ext cx="5911807" cy="273594"/>
          </a:xfrm>
          <a:prstGeom prst="rect">
            <a:avLst/>
          </a:prstGeom>
        </p:spPr>
        <p:txBody>
          <a:bodyPr lIns="0" tIns="0" rIns="0" bIns="0" rtlCol="0" anchor="t">
            <a:spAutoFit/>
          </a:bodyPr>
          <a:lstStyle/>
          <a:p>
            <a:pPr marL="0" lvl="0" indent="0" algn="r">
              <a:lnSpc>
                <a:spcPts val="2245"/>
              </a:lnSpc>
              <a:spcBef>
                <a:spcPct val="0"/>
              </a:spcBef>
            </a:pPr>
            <a:r>
              <a:rPr lang="en-US" sz="1603">
                <a:solidFill>
                  <a:srgbClr val="FFFFFF"/>
                </a:solidFill>
                <a:latin typeface="Inter"/>
                <a:ea typeface="Inter"/>
                <a:cs typeface="Inter"/>
                <a:sym typeface="Inter"/>
              </a:rPr>
              <a:t>ALEJANDRO MEDINA, WASIQ BAIG , ADRIAN ALVAREZ</a:t>
            </a:r>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Freeform 2"/>
          <p:cNvSpPr/>
          <p:nvPr/>
        </p:nvSpPr>
        <p:spPr>
          <a:xfrm>
            <a:off x="-698074" y="0"/>
            <a:ext cx="18986074" cy="10287000"/>
          </a:xfrm>
          <a:custGeom>
            <a:avLst/>
            <a:gdLst/>
            <a:ahLst/>
            <a:cxnLst/>
            <a:rect l="l" t="t" r="r" b="b"/>
            <a:pathLst>
              <a:path w="18986074" h="10287000">
                <a:moveTo>
                  <a:pt x="0" y="0"/>
                </a:moveTo>
                <a:lnTo>
                  <a:pt x="18986074" y="0"/>
                </a:lnTo>
                <a:lnTo>
                  <a:pt x="18986074" y="10287000"/>
                </a:lnTo>
                <a:lnTo>
                  <a:pt x="0" y="10287000"/>
                </a:lnTo>
                <a:lnTo>
                  <a:pt x="0" y="0"/>
                </a:lnTo>
                <a:close/>
              </a:path>
            </a:pathLst>
          </a:custGeom>
          <a:blipFill>
            <a:blip r:embed="rId2">
              <a:alphaModFix amt="8999"/>
            </a:blip>
            <a:stretch>
              <a:fillRect/>
            </a:stretch>
          </a:blipFill>
        </p:spPr>
      </p:sp>
      <p:sp>
        <p:nvSpPr>
          <p:cNvPr id="3" name="AutoShape 3"/>
          <p:cNvSpPr/>
          <p:nvPr/>
        </p:nvSpPr>
        <p:spPr>
          <a:xfrm flipV="1">
            <a:off x="8794963" y="3501698"/>
            <a:ext cx="9019052" cy="0"/>
          </a:xfrm>
          <a:prstGeom prst="line">
            <a:avLst/>
          </a:prstGeom>
          <a:ln w="19050" cap="flat">
            <a:solidFill>
              <a:srgbClr val="FFFFFF"/>
            </a:solidFill>
            <a:prstDash val="solid"/>
            <a:headEnd type="none" w="sm" len="sm"/>
            <a:tailEnd type="none" w="sm" len="sm"/>
          </a:ln>
        </p:spPr>
      </p:sp>
      <p:sp>
        <p:nvSpPr>
          <p:cNvPr id="4" name="AutoShape 4"/>
          <p:cNvSpPr/>
          <p:nvPr/>
        </p:nvSpPr>
        <p:spPr>
          <a:xfrm flipV="1">
            <a:off x="8794963" y="2478061"/>
            <a:ext cx="9019052" cy="0"/>
          </a:xfrm>
          <a:prstGeom prst="line">
            <a:avLst/>
          </a:prstGeom>
          <a:ln w="19050" cap="flat">
            <a:solidFill>
              <a:srgbClr val="FFFFFF"/>
            </a:solidFill>
            <a:prstDash val="solid"/>
            <a:headEnd type="none" w="sm" len="sm"/>
            <a:tailEnd type="none" w="sm" len="sm"/>
          </a:ln>
        </p:spPr>
      </p:sp>
      <p:sp>
        <p:nvSpPr>
          <p:cNvPr id="5" name="AutoShape 5"/>
          <p:cNvSpPr/>
          <p:nvPr/>
        </p:nvSpPr>
        <p:spPr>
          <a:xfrm flipV="1">
            <a:off x="8794963" y="4583517"/>
            <a:ext cx="9019052" cy="0"/>
          </a:xfrm>
          <a:prstGeom prst="line">
            <a:avLst/>
          </a:prstGeom>
          <a:ln w="19050" cap="flat">
            <a:solidFill>
              <a:srgbClr val="FFFFFF"/>
            </a:solidFill>
            <a:prstDash val="solid"/>
            <a:headEnd type="none" w="sm" len="sm"/>
            <a:tailEnd type="none" w="sm" len="sm"/>
          </a:ln>
        </p:spPr>
      </p:sp>
      <p:sp>
        <p:nvSpPr>
          <p:cNvPr id="6" name="AutoShape 6"/>
          <p:cNvSpPr/>
          <p:nvPr/>
        </p:nvSpPr>
        <p:spPr>
          <a:xfrm>
            <a:off x="8794963" y="5665905"/>
            <a:ext cx="9019052" cy="0"/>
          </a:xfrm>
          <a:prstGeom prst="line">
            <a:avLst/>
          </a:prstGeom>
          <a:ln w="19050" cap="flat">
            <a:solidFill>
              <a:srgbClr val="FFFFFF"/>
            </a:solidFill>
            <a:prstDash val="solid"/>
            <a:headEnd type="none" w="sm" len="sm"/>
            <a:tailEnd type="none" w="sm" len="sm"/>
          </a:ln>
        </p:spPr>
      </p:sp>
      <p:sp>
        <p:nvSpPr>
          <p:cNvPr id="7" name="AutoShape 7"/>
          <p:cNvSpPr/>
          <p:nvPr/>
        </p:nvSpPr>
        <p:spPr>
          <a:xfrm>
            <a:off x="8794963" y="6748293"/>
            <a:ext cx="9019052" cy="0"/>
          </a:xfrm>
          <a:prstGeom prst="line">
            <a:avLst/>
          </a:prstGeom>
          <a:ln w="19050" cap="flat">
            <a:solidFill>
              <a:srgbClr val="FFFFFF"/>
            </a:solidFill>
            <a:prstDash val="solid"/>
            <a:headEnd type="none" w="sm" len="sm"/>
            <a:tailEnd type="none" w="sm" len="sm"/>
          </a:ln>
        </p:spPr>
      </p:sp>
      <p:sp>
        <p:nvSpPr>
          <p:cNvPr id="8" name="AutoShape 8"/>
          <p:cNvSpPr/>
          <p:nvPr/>
        </p:nvSpPr>
        <p:spPr>
          <a:xfrm flipV="1">
            <a:off x="8794963" y="7808939"/>
            <a:ext cx="9019052" cy="0"/>
          </a:xfrm>
          <a:prstGeom prst="line">
            <a:avLst/>
          </a:prstGeom>
          <a:ln w="19050" cap="flat">
            <a:solidFill>
              <a:srgbClr val="FFFFFF"/>
            </a:solidFill>
            <a:prstDash val="solid"/>
            <a:headEnd type="none" w="sm" len="sm"/>
            <a:tailEnd type="none" w="sm" len="sm"/>
          </a:ln>
        </p:spPr>
      </p:sp>
      <p:sp>
        <p:nvSpPr>
          <p:cNvPr id="9" name="TextBox 9"/>
          <p:cNvSpPr txBox="1"/>
          <p:nvPr/>
        </p:nvSpPr>
        <p:spPr>
          <a:xfrm>
            <a:off x="324299" y="3145837"/>
            <a:ext cx="7329615" cy="3427703"/>
          </a:xfrm>
          <a:prstGeom prst="rect">
            <a:avLst/>
          </a:prstGeom>
        </p:spPr>
        <p:txBody>
          <a:bodyPr lIns="0" tIns="0" rIns="0" bIns="0" rtlCol="0" anchor="t">
            <a:spAutoFit/>
          </a:bodyPr>
          <a:lstStyle/>
          <a:p>
            <a:pPr algn="ctr">
              <a:lnSpc>
                <a:spcPts val="26044"/>
              </a:lnSpc>
            </a:pPr>
            <a:r>
              <a:rPr lang="en-US" sz="24569" b="1">
                <a:solidFill>
                  <a:srgbClr val="FFFFFF"/>
                </a:solidFill>
                <a:latin typeface="Fontuna Bold"/>
                <a:ea typeface="Fontuna Bold"/>
                <a:cs typeface="Fontuna Bold"/>
                <a:sym typeface="Fontuna Bold"/>
              </a:rPr>
              <a:t>INDICE</a:t>
            </a:r>
          </a:p>
        </p:txBody>
      </p:sp>
      <p:sp>
        <p:nvSpPr>
          <p:cNvPr id="10" name="TextBox 10"/>
          <p:cNvSpPr txBox="1"/>
          <p:nvPr/>
        </p:nvSpPr>
        <p:spPr>
          <a:xfrm>
            <a:off x="324299" y="5654044"/>
            <a:ext cx="7329615" cy="1309282"/>
          </a:xfrm>
          <a:prstGeom prst="rect">
            <a:avLst/>
          </a:prstGeom>
        </p:spPr>
        <p:txBody>
          <a:bodyPr lIns="0" tIns="0" rIns="0" bIns="0" rtlCol="0" anchor="t">
            <a:spAutoFit/>
          </a:bodyPr>
          <a:lstStyle/>
          <a:p>
            <a:pPr algn="ctr">
              <a:lnSpc>
                <a:spcPts val="9913"/>
              </a:lnSpc>
            </a:pPr>
            <a:r>
              <a:rPr lang="en-US" sz="9352">
                <a:solidFill>
                  <a:srgbClr val="FFFFFF"/>
                </a:solidFill>
                <a:latin typeface="Signature"/>
                <a:ea typeface="Signature"/>
                <a:cs typeface="Signature"/>
                <a:sym typeface="Signature"/>
              </a:rPr>
              <a:t>de contenido</a:t>
            </a:r>
          </a:p>
        </p:txBody>
      </p:sp>
      <p:sp>
        <p:nvSpPr>
          <p:cNvPr id="11" name="TextBox 11"/>
          <p:cNvSpPr txBox="1"/>
          <p:nvPr/>
        </p:nvSpPr>
        <p:spPr>
          <a:xfrm>
            <a:off x="9571044" y="2745331"/>
            <a:ext cx="8050134" cy="428800"/>
          </a:xfrm>
          <a:prstGeom prst="rect">
            <a:avLst/>
          </a:prstGeom>
        </p:spPr>
        <p:txBody>
          <a:bodyPr lIns="0" tIns="0" rIns="0" bIns="0" rtlCol="0" anchor="t">
            <a:spAutoFit/>
          </a:bodyPr>
          <a:lstStyle/>
          <a:p>
            <a:pPr algn="l">
              <a:lnSpc>
                <a:spcPts val="3438"/>
              </a:lnSpc>
            </a:pPr>
            <a:r>
              <a:rPr lang="en-US" sz="2456" b="1">
                <a:solidFill>
                  <a:srgbClr val="FFFFFF"/>
                </a:solidFill>
                <a:latin typeface="Inter Bold"/>
                <a:ea typeface="Inter Bold"/>
                <a:cs typeface="Inter Bold"/>
                <a:sym typeface="Inter Bold"/>
              </a:rPr>
              <a:t>Qué hace la aplicación</a:t>
            </a:r>
          </a:p>
        </p:txBody>
      </p:sp>
      <p:sp>
        <p:nvSpPr>
          <p:cNvPr id="12" name="TextBox 12"/>
          <p:cNvSpPr txBox="1"/>
          <p:nvPr/>
        </p:nvSpPr>
        <p:spPr>
          <a:xfrm>
            <a:off x="9571044" y="3816355"/>
            <a:ext cx="8050134" cy="428969"/>
          </a:xfrm>
          <a:prstGeom prst="rect">
            <a:avLst/>
          </a:prstGeom>
        </p:spPr>
        <p:txBody>
          <a:bodyPr lIns="0" tIns="0" rIns="0" bIns="0" rtlCol="0" anchor="t">
            <a:spAutoFit/>
          </a:bodyPr>
          <a:lstStyle/>
          <a:p>
            <a:pPr algn="l">
              <a:lnSpc>
                <a:spcPts val="3429"/>
              </a:lnSpc>
            </a:pPr>
            <a:r>
              <a:rPr lang="en-US" sz="2449" b="1">
                <a:solidFill>
                  <a:srgbClr val="FFFFFF"/>
                </a:solidFill>
                <a:latin typeface="Inter Bold"/>
                <a:ea typeface="Inter Bold"/>
                <a:cs typeface="Inter Bold"/>
                <a:sym typeface="Inter Bold"/>
              </a:rPr>
              <a:t>Una validación implementada</a:t>
            </a:r>
          </a:p>
        </p:txBody>
      </p:sp>
      <p:sp>
        <p:nvSpPr>
          <p:cNvPr id="13" name="TextBox 13"/>
          <p:cNvSpPr txBox="1"/>
          <p:nvPr/>
        </p:nvSpPr>
        <p:spPr>
          <a:xfrm>
            <a:off x="9571044" y="4898174"/>
            <a:ext cx="8050134" cy="428969"/>
          </a:xfrm>
          <a:prstGeom prst="rect">
            <a:avLst/>
          </a:prstGeom>
        </p:spPr>
        <p:txBody>
          <a:bodyPr lIns="0" tIns="0" rIns="0" bIns="0" rtlCol="0" anchor="t">
            <a:spAutoFit/>
          </a:bodyPr>
          <a:lstStyle/>
          <a:p>
            <a:pPr algn="l">
              <a:lnSpc>
                <a:spcPts val="3429"/>
              </a:lnSpc>
            </a:pPr>
            <a:r>
              <a:rPr lang="en-US" sz="2449" b="1">
                <a:solidFill>
                  <a:srgbClr val="FFFFFF"/>
                </a:solidFill>
                <a:latin typeface="Inter Bold"/>
                <a:ea typeface="Inter Bold"/>
                <a:cs typeface="Inter Bold"/>
                <a:sym typeface="Inter Bold"/>
              </a:rPr>
              <a:t>Un elemento creado o eliminado dinámicamente</a:t>
            </a:r>
          </a:p>
        </p:txBody>
      </p:sp>
      <p:sp>
        <p:nvSpPr>
          <p:cNvPr id="14" name="TextBox 14"/>
          <p:cNvSpPr txBox="1"/>
          <p:nvPr/>
        </p:nvSpPr>
        <p:spPr>
          <a:xfrm>
            <a:off x="9571044" y="5980562"/>
            <a:ext cx="8050134" cy="428969"/>
          </a:xfrm>
          <a:prstGeom prst="rect">
            <a:avLst/>
          </a:prstGeom>
        </p:spPr>
        <p:txBody>
          <a:bodyPr lIns="0" tIns="0" rIns="0" bIns="0" rtlCol="0" anchor="t">
            <a:spAutoFit/>
          </a:bodyPr>
          <a:lstStyle/>
          <a:p>
            <a:pPr algn="l">
              <a:lnSpc>
                <a:spcPts val="3429"/>
              </a:lnSpc>
            </a:pPr>
            <a:r>
              <a:rPr lang="en-US" sz="2449" b="1">
                <a:solidFill>
                  <a:srgbClr val="FFFFFF"/>
                </a:solidFill>
                <a:latin typeface="Inter Bold"/>
                <a:ea typeface="Inter Bold"/>
                <a:cs typeface="Inter Bold"/>
                <a:sym typeface="Inter Bold"/>
              </a:rPr>
              <a:t>Una función propia (mini-componente)</a:t>
            </a:r>
          </a:p>
        </p:txBody>
      </p:sp>
      <p:sp>
        <p:nvSpPr>
          <p:cNvPr id="15" name="TextBox 15"/>
          <p:cNvSpPr txBox="1"/>
          <p:nvPr/>
        </p:nvSpPr>
        <p:spPr>
          <a:xfrm>
            <a:off x="9571044" y="7062950"/>
            <a:ext cx="8050134" cy="428969"/>
          </a:xfrm>
          <a:prstGeom prst="rect">
            <a:avLst/>
          </a:prstGeom>
        </p:spPr>
        <p:txBody>
          <a:bodyPr lIns="0" tIns="0" rIns="0" bIns="0" rtlCol="0" anchor="t">
            <a:spAutoFit/>
          </a:bodyPr>
          <a:lstStyle/>
          <a:p>
            <a:pPr algn="l">
              <a:lnSpc>
                <a:spcPts val="3429"/>
              </a:lnSpc>
            </a:pPr>
            <a:r>
              <a:rPr lang="en-US" sz="2449" b="1" dirty="0">
                <a:solidFill>
                  <a:srgbClr val="FFFFFF"/>
                </a:solidFill>
                <a:latin typeface="Inter Bold"/>
                <a:ea typeface="Inter Bold"/>
                <a:cs typeface="Inter Bold"/>
                <a:sym typeface="Inter Bold"/>
              </a:rPr>
              <a:t>Un </a:t>
            </a:r>
            <a:r>
              <a:rPr lang="en-US" sz="2449" b="1" dirty="0" err="1">
                <a:solidFill>
                  <a:srgbClr val="FFFFFF"/>
                </a:solidFill>
                <a:latin typeface="Inter Bold"/>
                <a:ea typeface="Inter Bold"/>
                <a:cs typeface="Inter Bold"/>
                <a:sym typeface="Inter Bold"/>
              </a:rPr>
              <a:t>método</a:t>
            </a:r>
            <a:r>
              <a:rPr lang="en-US" sz="2449" b="1" dirty="0">
                <a:solidFill>
                  <a:srgbClr val="FFFFFF"/>
                </a:solidFill>
                <a:latin typeface="Inter Bold"/>
                <a:ea typeface="Inter Bold"/>
                <a:cs typeface="Inter Bold"/>
                <a:sym typeface="Inter Bold"/>
              </a:rPr>
              <a:t> nuevo </a:t>
            </a:r>
            <a:r>
              <a:rPr lang="en-US" sz="2449" b="1" dirty="0" err="1">
                <a:solidFill>
                  <a:srgbClr val="FFFFFF"/>
                </a:solidFill>
                <a:latin typeface="Inter Bold"/>
                <a:ea typeface="Inter Bold"/>
                <a:cs typeface="Inter Bold"/>
                <a:sym typeface="Inter Bold"/>
              </a:rPr>
              <a:t>investigado</a:t>
            </a:r>
            <a:endParaRPr lang="en-US" sz="2449" b="1" dirty="0">
              <a:solidFill>
                <a:srgbClr val="FFFFFF"/>
              </a:solidFill>
              <a:latin typeface="Inter Bold"/>
              <a:ea typeface="Inter Bold"/>
              <a:cs typeface="Inter Bold"/>
              <a:sym typeface="Inter Bold"/>
            </a:endParaRPr>
          </a:p>
        </p:txBody>
      </p:sp>
      <p:sp>
        <p:nvSpPr>
          <p:cNvPr id="16" name="TextBox 16"/>
          <p:cNvSpPr txBox="1"/>
          <p:nvPr/>
        </p:nvSpPr>
        <p:spPr>
          <a:xfrm>
            <a:off x="7798547" y="2335186"/>
            <a:ext cx="996416" cy="1214007"/>
          </a:xfrm>
          <a:prstGeom prst="rect">
            <a:avLst/>
          </a:prstGeom>
        </p:spPr>
        <p:txBody>
          <a:bodyPr lIns="0" tIns="0" rIns="0" bIns="0" rtlCol="0" anchor="t">
            <a:spAutoFit/>
          </a:bodyPr>
          <a:lstStyle/>
          <a:p>
            <a:pPr algn="ctr">
              <a:lnSpc>
                <a:spcPts val="9856"/>
              </a:lnSpc>
            </a:pPr>
            <a:r>
              <a:rPr lang="en-US" sz="7040" b="1" spc="464">
                <a:solidFill>
                  <a:srgbClr val="FFFFFF"/>
                </a:solidFill>
                <a:latin typeface="Fontuna Bold"/>
                <a:ea typeface="Fontuna Bold"/>
                <a:cs typeface="Fontuna Bold"/>
                <a:sym typeface="Fontuna Bold"/>
              </a:rPr>
              <a:t>01</a:t>
            </a:r>
          </a:p>
        </p:txBody>
      </p:sp>
      <p:sp>
        <p:nvSpPr>
          <p:cNvPr id="17" name="TextBox 17"/>
          <p:cNvSpPr txBox="1"/>
          <p:nvPr/>
        </p:nvSpPr>
        <p:spPr>
          <a:xfrm>
            <a:off x="7798547" y="3397282"/>
            <a:ext cx="996416" cy="1214159"/>
          </a:xfrm>
          <a:prstGeom prst="rect">
            <a:avLst/>
          </a:prstGeom>
        </p:spPr>
        <p:txBody>
          <a:bodyPr lIns="0" tIns="0" rIns="0" bIns="0" rtlCol="0" anchor="t">
            <a:spAutoFit/>
          </a:bodyPr>
          <a:lstStyle/>
          <a:p>
            <a:pPr algn="ctr">
              <a:lnSpc>
                <a:spcPts val="9848"/>
              </a:lnSpc>
            </a:pPr>
            <a:r>
              <a:rPr lang="en-US" sz="7034" b="1" spc="464">
                <a:solidFill>
                  <a:srgbClr val="FFFFFF"/>
                </a:solidFill>
                <a:latin typeface="Fontuna Bold"/>
                <a:ea typeface="Fontuna Bold"/>
                <a:cs typeface="Fontuna Bold"/>
                <a:sym typeface="Fontuna Bold"/>
              </a:rPr>
              <a:t>02</a:t>
            </a:r>
          </a:p>
        </p:txBody>
      </p:sp>
      <p:sp>
        <p:nvSpPr>
          <p:cNvPr id="18" name="TextBox 18"/>
          <p:cNvSpPr txBox="1"/>
          <p:nvPr/>
        </p:nvSpPr>
        <p:spPr>
          <a:xfrm>
            <a:off x="7798547" y="4461940"/>
            <a:ext cx="996416" cy="1214159"/>
          </a:xfrm>
          <a:prstGeom prst="rect">
            <a:avLst/>
          </a:prstGeom>
        </p:spPr>
        <p:txBody>
          <a:bodyPr lIns="0" tIns="0" rIns="0" bIns="0" rtlCol="0" anchor="t">
            <a:spAutoFit/>
          </a:bodyPr>
          <a:lstStyle/>
          <a:p>
            <a:pPr algn="ctr">
              <a:lnSpc>
                <a:spcPts val="9848"/>
              </a:lnSpc>
            </a:pPr>
            <a:r>
              <a:rPr lang="en-US" sz="7034" b="1" spc="464">
                <a:solidFill>
                  <a:srgbClr val="FFFFFF"/>
                </a:solidFill>
                <a:latin typeface="Fontuna Bold"/>
                <a:ea typeface="Fontuna Bold"/>
                <a:cs typeface="Fontuna Bold"/>
                <a:sym typeface="Fontuna Bold"/>
              </a:rPr>
              <a:t>03</a:t>
            </a:r>
          </a:p>
        </p:txBody>
      </p:sp>
      <p:sp>
        <p:nvSpPr>
          <p:cNvPr id="19" name="TextBox 19"/>
          <p:cNvSpPr txBox="1"/>
          <p:nvPr/>
        </p:nvSpPr>
        <p:spPr>
          <a:xfrm>
            <a:off x="7798547" y="5532684"/>
            <a:ext cx="996416" cy="1214159"/>
          </a:xfrm>
          <a:prstGeom prst="rect">
            <a:avLst/>
          </a:prstGeom>
        </p:spPr>
        <p:txBody>
          <a:bodyPr lIns="0" tIns="0" rIns="0" bIns="0" rtlCol="0" anchor="t">
            <a:spAutoFit/>
          </a:bodyPr>
          <a:lstStyle/>
          <a:p>
            <a:pPr algn="ctr">
              <a:lnSpc>
                <a:spcPts val="9848"/>
              </a:lnSpc>
            </a:pPr>
            <a:r>
              <a:rPr lang="en-US" sz="7034" b="1" spc="464">
                <a:solidFill>
                  <a:srgbClr val="FFFFFF"/>
                </a:solidFill>
                <a:latin typeface="Fontuna Bold"/>
                <a:ea typeface="Fontuna Bold"/>
                <a:cs typeface="Fontuna Bold"/>
                <a:sym typeface="Fontuna Bold"/>
              </a:rPr>
              <a:t>04</a:t>
            </a:r>
          </a:p>
        </p:txBody>
      </p:sp>
      <p:sp>
        <p:nvSpPr>
          <p:cNvPr id="20" name="TextBox 20"/>
          <p:cNvSpPr txBox="1"/>
          <p:nvPr/>
        </p:nvSpPr>
        <p:spPr>
          <a:xfrm>
            <a:off x="7798547" y="6594781"/>
            <a:ext cx="996416" cy="1214159"/>
          </a:xfrm>
          <a:prstGeom prst="rect">
            <a:avLst/>
          </a:prstGeom>
        </p:spPr>
        <p:txBody>
          <a:bodyPr lIns="0" tIns="0" rIns="0" bIns="0" rtlCol="0" anchor="t">
            <a:spAutoFit/>
          </a:bodyPr>
          <a:lstStyle/>
          <a:p>
            <a:pPr algn="ctr">
              <a:lnSpc>
                <a:spcPts val="9848"/>
              </a:lnSpc>
            </a:pPr>
            <a:r>
              <a:rPr lang="en-US" sz="7034" b="1" spc="464">
                <a:solidFill>
                  <a:srgbClr val="FFFFFF"/>
                </a:solidFill>
                <a:latin typeface="Fontuna Bold"/>
                <a:ea typeface="Fontuna Bold"/>
                <a:cs typeface="Fontuna Bold"/>
                <a:sym typeface="Fontuna Bold"/>
              </a:rPr>
              <a:t>05</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flipV="1">
            <a:off x="715273" y="-256895"/>
            <a:ext cx="0" cy="12148372"/>
          </a:xfrm>
          <a:prstGeom prst="line">
            <a:avLst/>
          </a:prstGeom>
          <a:ln w="19050" cap="flat">
            <a:solidFill>
              <a:srgbClr val="FFFFFF"/>
            </a:solidFill>
            <a:prstDash val="solid"/>
            <a:headEnd type="none" w="sm" len="sm"/>
            <a:tailEnd type="none" w="sm" len="sm"/>
          </a:ln>
        </p:spPr>
      </p:sp>
      <p:sp>
        <p:nvSpPr>
          <p:cNvPr id="3" name="AutoShape 3"/>
          <p:cNvSpPr/>
          <p:nvPr/>
        </p:nvSpPr>
        <p:spPr>
          <a:xfrm flipV="1">
            <a:off x="17622538" y="-1024525"/>
            <a:ext cx="0" cy="12148372"/>
          </a:xfrm>
          <a:prstGeom prst="line">
            <a:avLst/>
          </a:prstGeom>
          <a:ln w="19050" cap="flat">
            <a:solidFill>
              <a:srgbClr val="FFFFFF"/>
            </a:solidFill>
            <a:prstDash val="solid"/>
            <a:headEnd type="none" w="sm" len="sm"/>
            <a:tailEnd type="none" w="sm" len="sm"/>
          </a:ln>
        </p:spPr>
      </p:sp>
      <p:sp>
        <p:nvSpPr>
          <p:cNvPr id="4" name="AutoShape 4"/>
          <p:cNvSpPr/>
          <p:nvPr/>
        </p:nvSpPr>
        <p:spPr>
          <a:xfrm flipH="1">
            <a:off x="-921821" y="9390728"/>
            <a:ext cx="20077204" cy="0"/>
          </a:xfrm>
          <a:prstGeom prst="line">
            <a:avLst/>
          </a:prstGeom>
          <a:ln w="19050" cap="flat">
            <a:solidFill>
              <a:srgbClr val="FFFFFF"/>
            </a:solidFill>
            <a:prstDash val="solid"/>
            <a:headEnd type="none" w="sm" len="sm"/>
            <a:tailEnd type="none" w="sm" len="sm"/>
          </a:ln>
        </p:spPr>
      </p:sp>
      <p:sp>
        <p:nvSpPr>
          <p:cNvPr id="5" name="AutoShape 5"/>
          <p:cNvSpPr/>
          <p:nvPr/>
        </p:nvSpPr>
        <p:spPr>
          <a:xfrm flipH="1">
            <a:off x="-867383" y="805684"/>
            <a:ext cx="20077204" cy="0"/>
          </a:xfrm>
          <a:prstGeom prst="line">
            <a:avLst/>
          </a:prstGeom>
          <a:ln w="19050" cap="flat">
            <a:solidFill>
              <a:srgbClr val="FFFFFF"/>
            </a:solidFill>
            <a:prstDash val="solid"/>
            <a:headEnd type="none" w="sm" len="sm"/>
            <a:tailEnd type="none" w="sm" len="sm"/>
          </a:ln>
        </p:spPr>
      </p:sp>
      <p:sp>
        <p:nvSpPr>
          <p:cNvPr id="6" name="Freeform 6"/>
          <p:cNvSpPr/>
          <p:nvPr/>
        </p:nvSpPr>
        <p:spPr>
          <a:xfrm>
            <a:off x="405132" y="9100448"/>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7312396" y="9080586"/>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7312396"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424993"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1802748" y="1328380"/>
            <a:ext cx="14682505" cy="1232789"/>
          </a:xfrm>
          <a:prstGeom prst="rect">
            <a:avLst/>
          </a:prstGeom>
        </p:spPr>
        <p:txBody>
          <a:bodyPr lIns="0" tIns="0" rIns="0" bIns="0" rtlCol="0" anchor="t">
            <a:spAutoFit/>
          </a:bodyPr>
          <a:lstStyle/>
          <a:p>
            <a:pPr algn="ctr">
              <a:lnSpc>
                <a:spcPts val="9327"/>
              </a:lnSpc>
            </a:pPr>
            <a:r>
              <a:rPr lang="en-US" sz="8799" b="1">
                <a:solidFill>
                  <a:srgbClr val="FFFFFF"/>
                </a:solidFill>
                <a:latin typeface="Fontuna Bold"/>
                <a:ea typeface="Fontuna Bold"/>
                <a:cs typeface="Fontuna Bold"/>
                <a:sym typeface="Fontuna Bold"/>
              </a:rPr>
              <a:t>¿QUÉ HACE LA APLICACIÓN?</a:t>
            </a:r>
          </a:p>
        </p:txBody>
      </p:sp>
      <p:sp>
        <p:nvSpPr>
          <p:cNvPr id="11" name="TextBox 11"/>
          <p:cNvSpPr txBox="1"/>
          <p:nvPr/>
        </p:nvSpPr>
        <p:spPr>
          <a:xfrm>
            <a:off x="1802748" y="2904068"/>
            <a:ext cx="14582461" cy="5229526"/>
          </a:xfrm>
          <a:prstGeom prst="rect">
            <a:avLst/>
          </a:prstGeom>
        </p:spPr>
        <p:txBody>
          <a:bodyPr lIns="0" tIns="0" rIns="0" bIns="0" rtlCol="0" anchor="t">
            <a:spAutoFit/>
          </a:bodyPr>
          <a:lstStyle/>
          <a:p>
            <a:pPr algn="ctr">
              <a:lnSpc>
                <a:spcPts val="5233"/>
              </a:lnSpc>
            </a:pPr>
            <a:r>
              <a:rPr lang="en-US" sz="3738">
                <a:solidFill>
                  <a:srgbClr val="FFFFFF"/>
                </a:solidFill>
                <a:latin typeface="Clear Sans"/>
                <a:ea typeface="Clear Sans"/>
                <a:cs typeface="Clear Sans"/>
                <a:sym typeface="Clear Sans"/>
              </a:rPr>
              <a:t>Esta aplicación es un formulario de inscripción inteligente que valida datos personales en tiempo real y permite gestionar deportes de forma dinámica. El sistema asegura la integridad de la información mediante expresiones regulares, permite la manipulación del DOM para añadir o quitar opciones al instante y garantiza la persistencia del progreso del usuario a través de LocalStorage, ofreciendo una experiencia profesional, reactiva y libre de errores.</a:t>
            </a:r>
          </a:p>
        </p:txBody>
      </p:sp>
      <p:sp>
        <p:nvSpPr>
          <p:cNvPr id="12" name="TextBox 12"/>
          <p:cNvSpPr txBox="1"/>
          <p:nvPr/>
        </p:nvSpPr>
        <p:spPr>
          <a:xfrm>
            <a:off x="0" y="-94004"/>
            <a:ext cx="705223" cy="862879"/>
          </a:xfrm>
          <a:prstGeom prst="rect">
            <a:avLst/>
          </a:prstGeom>
        </p:spPr>
        <p:txBody>
          <a:bodyPr lIns="0" tIns="0" rIns="0" bIns="0" rtlCol="0" anchor="t">
            <a:spAutoFit/>
          </a:bodyPr>
          <a:lstStyle/>
          <a:p>
            <a:pPr algn="ctr">
              <a:lnSpc>
                <a:spcPts val="6976"/>
              </a:lnSpc>
            </a:pPr>
            <a:r>
              <a:rPr lang="en-US" sz="4982" b="1" spc="328">
                <a:solidFill>
                  <a:srgbClr val="FFFFFF"/>
                </a:solidFill>
                <a:latin typeface="Fontuna Bold"/>
                <a:ea typeface="Fontuna Bold"/>
                <a:cs typeface="Fontuna Bold"/>
                <a:sym typeface="Fontuna Bold"/>
              </a:rPr>
              <a:t>01</a:t>
            </a: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a:off x="-1414694" y="735461"/>
            <a:ext cx="20162241" cy="0"/>
          </a:xfrm>
          <a:prstGeom prst="line">
            <a:avLst/>
          </a:prstGeom>
          <a:ln w="19050" cap="flat">
            <a:solidFill>
              <a:srgbClr val="FFFFFF"/>
            </a:solidFill>
            <a:prstDash val="solid"/>
            <a:headEnd type="none" w="sm" len="sm"/>
            <a:tailEnd type="none" w="sm" len="sm"/>
          </a:ln>
        </p:spPr>
      </p:sp>
      <p:sp>
        <p:nvSpPr>
          <p:cNvPr id="3" name="AutoShape 3"/>
          <p:cNvSpPr/>
          <p:nvPr/>
        </p:nvSpPr>
        <p:spPr>
          <a:xfrm>
            <a:off x="-749971" y="9534209"/>
            <a:ext cx="20666822" cy="0"/>
          </a:xfrm>
          <a:prstGeom prst="line">
            <a:avLst/>
          </a:prstGeom>
          <a:ln w="19050" cap="flat">
            <a:solidFill>
              <a:srgbClr val="FFFFFF"/>
            </a:solidFill>
            <a:prstDash val="solid"/>
            <a:headEnd type="none" w="sm" len="sm"/>
            <a:tailEnd type="none" w="sm" len="sm"/>
          </a:ln>
        </p:spPr>
      </p:sp>
      <p:grpSp>
        <p:nvGrpSpPr>
          <p:cNvPr id="4" name="Group 4"/>
          <p:cNvGrpSpPr/>
          <p:nvPr/>
        </p:nvGrpSpPr>
        <p:grpSpPr>
          <a:xfrm rot="-907376">
            <a:off x="7313472" y="1115627"/>
            <a:ext cx="4875112" cy="8055746"/>
            <a:chOff x="0" y="0"/>
            <a:chExt cx="780660" cy="1289980"/>
          </a:xfrm>
        </p:grpSpPr>
        <p:sp>
          <p:nvSpPr>
            <p:cNvPr id="5" name="Freeform 5"/>
            <p:cNvSpPr/>
            <p:nvPr/>
          </p:nvSpPr>
          <p:spPr>
            <a:xfrm>
              <a:off x="0" y="0"/>
              <a:ext cx="780660" cy="1289980"/>
            </a:xfrm>
            <a:custGeom>
              <a:avLst/>
              <a:gdLst/>
              <a:ahLst/>
              <a:cxnLst/>
              <a:rect l="l" t="t" r="r" b="b"/>
              <a:pathLst>
                <a:path w="780660" h="1289980">
                  <a:moveTo>
                    <a:pt x="0" y="0"/>
                  </a:moveTo>
                  <a:lnTo>
                    <a:pt x="780660" y="0"/>
                  </a:lnTo>
                  <a:lnTo>
                    <a:pt x="780660" y="1289980"/>
                  </a:lnTo>
                  <a:lnTo>
                    <a:pt x="0" y="1289980"/>
                  </a:lnTo>
                  <a:close/>
                </a:path>
              </a:pathLst>
            </a:custGeom>
            <a:blipFill>
              <a:blip r:embed="rId2"/>
              <a:stretch>
                <a:fillRect l="-5248" r="-59266" b="-14555"/>
              </a:stretch>
            </a:blipFill>
          </p:spPr>
        </p:sp>
      </p:grpSp>
      <p:grpSp>
        <p:nvGrpSpPr>
          <p:cNvPr id="6" name="Group 6"/>
          <p:cNvGrpSpPr/>
          <p:nvPr/>
        </p:nvGrpSpPr>
        <p:grpSpPr>
          <a:xfrm rot="-854163">
            <a:off x="12517874" y="862988"/>
            <a:ext cx="4854135" cy="8055746"/>
            <a:chOff x="0" y="0"/>
            <a:chExt cx="777301" cy="1289980"/>
          </a:xfrm>
        </p:grpSpPr>
        <p:sp>
          <p:nvSpPr>
            <p:cNvPr id="7" name="Freeform 7"/>
            <p:cNvSpPr/>
            <p:nvPr/>
          </p:nvSpPr>
          <p:spPr>
            <a:xfrm>
              <a:off x="0" y="0"/>
              <a:ext cx="777301" cy="1289980"/>
            </a:xfrm>
            <a:custGeom>
              <a:avLst/>
              <a:gdLst/>
              <a:ahLst/>
              <a:cxnLst/>
              <a:rect l="l" t="t" r="r" b="b"/>
              <a:pathLst>
                <a:path w="777301" h="1289980">
                  <a:moveTo>
                    <a:pt x="0" y="0"/>
                  </a:moveTo>
                  <a:lnTo>
                    <a:pt x="777301" y="0"/>
                  </a:lnTo>
                  <a:lnTo>
                    <a:pt x="777301" y="1289980"/>
                  </a:lnTo>
                  <a:lnTo>
                    <a:pt x="0" y="1289980"/>
                  </a:lnTo>
                  <a:close/>
                </a:path>
              </a:pathLst>
            </a:custGeom>
            <a:blipFill>
              <a:blip r:embed="rId3"/>
              <a:stretch>
                <a:fillRect l="-5564" r="-67884" b="-53354"/>
              </a:stretch>
            </a:blipFill>
          </p:spPr>
        </p:sp>
      </p:grpSp>
      <p:sp>
        <p:nvSpPr>
          <p:cNvPr id="8" name="TextBox 8"/>
          <p:cNvSpPr txBox="1"/>
          <p:nvPr/>
        </p:nvSpPr>
        <p:spPr>
          <a:xfrm>
            <a:off x="194243" y="1792801"/>
            <a:ext cx="6301126" cy="2603288"/>
          </a:xfrm>
          <a:prstGeom prst="rect">
            <a:avLst/>
          </a:prstGeom>
        </p:spPr>
        <p:txBody>
          <a:bodyPr lIns="0" tIns="0" rIns="0" bIns="0" rtlCol="0" anchor="t">
            <a:spAutoFit/>
          </a:bodyPr>
          <a:lstStyle/>
          <a:p>
            <a:pPr algn="r">
              <a:lnSpc>
                <a:spcPts val="19842"/>
              </a:lnSpc>
            </a:pPr>
            <a:r>
              <a:rPr lang="en-US" sz="18719" b="1">
                <a:solidFill>
                  <a:srgbClr val="FFFFFF"/>
                </a:solidFill>
                <a:latin typeface="Fontuna Bold"/>
                <a:ea typeface="Fontuna Bold"/>
                <a:cs typeface="Fontuna Bold"/>
                <a:sym typeface="Fontuna Bold"/>
              </a:rPr>
              <a:t>PRINCIPAL</a:t>
            </a:r>
          </a:p>
        </p:txBody>
      </p:sp>
      <p:sp>
        <p:nvSpPr>
          <p:cNvPr id="9" name="TextBox 9"/>
          <p:cNvSpPr txBox="1"/>
          <p:nvPr/>
        </p:nvSpPr>
        <p:spPr>
          <a:xfrm>
            <a:off x="194243" y="3333050"/>
            <a:ext cx="6301126" cy="1557811"/>
          </a:xfrm>
          <a:prstGeom prst="rect">
            <a:avLst/>
          </a:prstGeom>
        </p:spPr>
        <p:txBody>
          <a:bodyPr lIns="0" tIns="0" rIns="0" bIns="0" rtlCol="0" anchor="t">
            <a:spAutoFit/>
          </a:bodyPr>
          <a:lstStyle/>
          <a:p>
            <a:pPr algn="r">
              <a:lnSpc>
                <a:spcPts val="11893"/>
              </a:lnSpc>
            </a:pPr>
            <a:r>
              <a:rPr lang="en-US" sz="11220">
                <a:solidFill>
                  <a:srgbClr val="FFFFFF"/>
                </a:solidFill>
                <a:latin typeface="Signature"/>
                <a:ea typeface="Signature"/>
                <a:cs typeface="Signature"/>
                <a:sym typeface="Signature"/>
              </a:rPr>
              <a:t>PAGINA</a:t>
            </a:r>
          </a:p>
        </p:txBody>
      </p:sp>
      <p:sp>
        <p:nvSpPr>
          <p:cNvPr id="10" name="TextBox 10"/>
          <p:cNvSpPr txBox="1"/>
          <p:nvPr/>
        </p:nvSpPr>
        <p:spPr>
          <a:xfrm rot="-801282">
            <a:off x="10184025" y="8913024"/>
            <a:ext cx="2978805" cy="280964"/>
          </a:xfrm>
          <a:prstGeom prst="rect">
            <a:avLst/>
          </a:prstGeom>
        </p:spPr>
        <p:txBody>
          <a:bodyPr lIns="0" tIns="0" rIns="0" bIns="0" rtlCol="0" anchor="t">
            <a:spAutoFit/>
          </a:bodyPr>
          <a:lstStyle/>
          <a:p>
            <a:pPr algn="r">
              <a:lnSpc>
                <a:spcPts val="2244"/>
              </a:lnSpc>
            </a:pPr>
            <a:r>
              <a:rPr lang="en-US" sz="1602" b="1">
                <a:solidFill>
                  <a:srgbClr val="FFFFFF"/>
                </a:solidFill>
                <a:latin typeface="Inter Bold"/>
                <a:ea typeface="Inter Bold"/>
                <a:cs typeface="Inter Bold"/>
                <a:sym typeface="Inter Bold"/>
              </a:rPr>
              <a:t>Foto 1: Gestión de Identidad</a:t>
            </a:r>
          </a:p>
        </p:txBody>
      </p:sp>
      <p:sp>
        <p:nvSpPr>
          <p:cNvPr id="11" name="TextBox 11"/>
          <p:cNvSpPr txBox="1"/>
          <p:nvPr/>
        </p:nvSpPr>
        <p:spPr>
          <a:xfrm>
            <a:off x="1028700" y="5470262"/>
            <a:ext cx="5775626" cy="3084495"/>
          </a:xfrm>
          <a:prstGeom prst="rect">
            <a:avLst/>
          </a:prstGeom>
        </p:spPr>
        <p:txBody>
          <a:bodyPr lIns="0" tIns="0" rIns="0" bIns="0" rtlCol="0" anchor="t">
            <a:spAutoFit/>
          </a:bodyPr>
          <a:lstStyle/>
          <a:p>
            <a:pPr algn="just">
              <a:lnSpc>
                <a:spcPts val="2713"/>
              </a:lnSpc>
            </a:pPr>
            <a:r>
              <a:rPr lang="en-US" sz="1938" i="1">
                <a:solidFill>
                  <a:srgbClr val="FFFFFF"/>
                </a:solidFill>
                <a:latin typeface="Inter Italics"/>
                <a:ea typeface="Inter Italics"/>
                <a:cs typeface="Inter Italics"/>
                <a:sym typeface="Inter Italics"/>
              </a:rPr>
              <a:t>Nuestra aplicación es un formulario inteligente para el Club Las Aves que valida datos personales en tiempo real y permite gestionar deportes de forma dinámica. El sistema utiliza expresiones regulares para evitar errores, manipula el DOM para añadir o quitar opciones al instante y garantiza la persistencia de los datos mediante LocalStorage, logrando una interfaz profesional y reactiva.</a:t>
            </a:r>
          </a:p>
        </p:txBody>
      </p:sp>
      <p:sp>
        <p:nvSpPr>
          <p:cNvPr id="12" name="TextBox 12"/>
          <p:cNvSpPr txBox="1"/>
          <p:nvPr/>
        </p:nvSpPr>
        <p:spPr>
          <a:xfrm rot="-801282">
            <a:off x="14307503" y="8820115"/>
            <a:ext cx="3874268" cy="270312"/>
          </a:xfrm>
          <a:prstGeom prst="rect">
            <a:avLst/>
          </a:prstGeom>
        </p:spPr>
        <p:txBody>
          <a:bodyPr lIns="0" tIns="0" rIns="0" bIns="0" rtlCol="0" anchor="t">
            <a:spAutoFit/>
          </a:bodyPr>
          <a:lstStyle/>
          <a:p>
            <a:pPr algn="r">
              <a:lnSpc>
                <a:spcPts val="2145"/>
              </a:lnSpc>
            </a:pPr>
            <a:r>
              <a:rPr lang="en-US" sz="1532" b="1">
                <a:solidFill>
                  <a:srgbClr val="FFFFFF"/>
                </a:solidFill>
                <a:latin typeface="Inter Bold"/>
                <a:ea typeface="Inter Bold"/>
                <a:cs typeface="Inter Bold"/>
                <a:sym typeface="Inter Bold"/>
              </a:rPr>
              <a:t>Foto 2:Preferencias Deportivas y Perfil</a:t>
            </a:r>
          </a:p>
        </p:txBody>
      </p:sp>
      <p:sp>
        <p:nvSpPr>
          <p:cNvPr id="13" name="TextBox 13"/>
          <p:cNvSpPr txBox="1"/>
          <p:nvPr/>
        </p:nvSpPr>
        <p:spPr>
          <a:xfrm>
            <a:off x="0" y="-94004"/>
            <a:ext cx="705223" cy="862879"/>
          </a:xfrm>
          <a:prstGeom prst="rect">
            <a:avLst/>
          </a:prstGeom>
        </p:spPr>
        <p:txBody>
          <a:bodyPr lIns="0" tIns="0" rIns="0" bIns="0" rtlCol="0" anchor="t">
            <a:spAutoFit/>
          </a:bodyPr>
          <a:lstStyle/>
          <a:p>
            <a:pPr algn="ctr">
              <a:lnSpc>
                <a:spcPts val="6976"/>
              </a:lnSpc>
            </a:pPr>
            <a:r>
              <a:rPr lang="en-US" sz="4982" b="1" spc="328">
                <a:solidFill>
                  <a:srgbClr val="FFFFFF"/>
                </a:solidFill>
                <a:latin typeface="Fontuna Bold"/>
                <a:ea typeface="Fontuna Bold"/>
                <a:cs typeface="Fontuna Bold"/>
                <a:sym typeface="Fontuna Bold"/>
              </a:rPr>
              <a:t>01</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flipV="1">
            <a:off x="715273" y="-256895"/>
            <a:ext cx="0" cy="12148372"/>
          </a:xfrm>
          <a:prstGeom prst="line">
            <a:avLst/>
          </a:prstGeom>
          <a:ln w="19050" cap="flat">
            <a:solidFill>
              <a:srgbClr val="FFFFFF"/>
            </a:solidFill>
            <a:prstDash val="solid"/>
            <a:headEnd type="none" w="sm" len="sm"/>
            <a:tailEnd type="none" w="sm" len="sm"/>
          </a:ln>
        </p:spPr>
      </p:sp>
      <p:sp>
        <p:nvSpPr>
          <p:cNvPr id="3" name="AutoShape 3"/>
          <p:cNvSpPr/>
          <p:nvPr/>
        </p:nvSpPr>
        <p:spPr>
          <a:xfrm flipV="1">
            <a:off x="17622538" y="-1024525"/>
            <a:ext cx="0" cy="12148372"/>
          </a:xfrm>
          <a:prstGeom prst="line">
            <a:avLst/>
          </a:prstGeom>
          <a:ln w="19050" cap="flat">
            <a:solidFill>
              <a:srgbClr val="FFFFFF"/>
            </a:solidFill>
            <a:prstDash val="solid"/>
            <a:headEnd type="none" w="sm" len="sm"/>
            <a:tailEnd type="none" w="sm" len="sm"/>
          </a:ln>
        </p:spPr>
      </p:sp>
      <p:sp>
        <p:nvSpPr>
          <p:cNvPr id="4" name="AutoShape 4"/>
          <p:cNvSpPr/>
          <p:nvPr/>
        </p:nvSpPr>
        <p:spPr>
          <a:xfrm flipH="1">
            <a:off x="-921821" y="9390728"/>
            <a:ext cx="20077204" cy="0"/>
          </a:xfrm>
          <a:prstGeom prst="line">
            <a:avLst/>
          </a:prstGeom>
          <a:ln w="19050" cap="flat">
            <a:solidFill>
              <a:srgbClr val="FFFFFF"/>
            </a:solidFill>
            <a:prstDash val="solid"/>
            <a:headEnd type="none" w="sm" len="sm"/>
            <a:tailEnd type="none" w="sm" len="sm"/>
          </a:ln>
        </p:spPr>
      </p:sp>
      <p:sp>
        <p:nvSpPr>
          <p:cNvPr id="5" name="AutoShape 5"/>
          <p:cNvSpPr/>
          <p:nvPr/>
        </p:nvSpPr>
        <p:spPr>
          <a:xfrm flipH="1">
            <a:off x="-867383" y="805684"/>
            <a:ext cx="20077204" cy="0"/>
          </a:xfrm>
          <a:prstGeom prst="line">
            <a:avLst/>
          </a:prstGeom>
          <a:ln w="19050" cap="flat">
            <a:solidFill>
              <a:srgbClr val="FFFFFF"/>
            </a:solidFill>
            <a:prstDash val="solid"/>
            <a:headEnd type="none" w="sm" len="sm"/>
            <a:tailEnd type="none" w="sm" len="sm"/>
          </a:ln>
        </p:spPr>
      </p:sp>
      <p:sp>
        <p:nvSpPr>
          <p:cNvPr id="6" name="Freeform 6"/>
          <p:cNvSpPr/>
          <p:nvPr/>
        </p:nvSpPr>
        <p:spPr>
          <a:xfrm>
            <a:off x="405132" y="9100448"/>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7312396" y="9080586"/>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7312396"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424993"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1802748" y="1328380"/>
            <a:ext cx="14682505" cy="1232789"/>
          </a:xfrm>
          <a:prstGeom prst="rect">
            <a:avLst/>
          </a:prstGeom>
        </p:spPr>
        <p:txBody>
          <a:bodyPr lIns="0" tIns="0" rIns="0" bIns="0" rtlCol="0" anchor="t">
            <a:spAutoFit/>
          </a:bodyPr>
          <a:lstStyle/>
          <a:p>
            <a:pPr algn="ctr">
              <a:lnSpc>
                <a:spcPts val="9327"/>
              </a:lnSpc>
            </a:pPr>
            <a:r>
              <a:rPr lang="en-US" sz="8799" b="1">
                <a:solidFill>
                  <a:srgbClr val="FFFFFF"/>
                </a:solidFill>
                <a:latin typeface="Fontuna Bold"/>
                <a:ea typeface="Fontuna Bold"/>
                <a:cs typeface="Fontuna Bold"/>
                <a:sym typeface="Fontuna Bold"/>
              </a:rPr>
              <a:t>UNA VALIDACIÓN IMPLEMENTADA</a:t>
            </a:r>
          </a:p>
        </p:txBody>
      </p:sp>
      <p:sp>
        <p:nvSpPr>
          <p:cNvPr id="11" name="TextBox 11"/>
          <p:cNvSpPr txBox="1"/>
          <p:nvPr/>
        </p:nvSpPr>
        <p:spPr>
          <a:xfrm>
            <a:off x="1852769" y="3864269"/>
            <a:ext cx="14582461" cy="3915076"/>
          </a:xfrm>
          <a:prstGeom prst="rect">
            <a:avLst/>
          </a:prstGeom>
        </p:spPr>
        <p:txBody>
          <a:bodyPr lIns="0" tIns="0" rIns="0" bIns="0" rtlCol="0" anchor="t">
            <a:spAutoFit/>
          </a:bodyPr>
          <a:lstStyle/>
          <a:p>
            <a:pPr algn="ctr">
              <a:lnSpc>
                <a:spcPts val="5233"/>
              </a:lnSpc>
            </a:pPr>
            <a:r>
              <a:rPr lang="en-US" sz="3738">
                <a:solidFill>
                  <a:srgbClr val="FFFFFF"/>
                </a:solidFill>
                <a:latin typeface="Clear Sans"/>
                <a:ea typeface="Clear Sans"/>
                <a:cs typeface="Clear Sans"/>
                <a:sym typeface="Clear Sans"/>
              </a:rPr>
              <a:t>Para el teléfono, implementamos una validación en tiempo real con el evento input. Usamos la expresión regular </a:t>
            </a:r>
          </a:p>
          <a:p>
            <a:pPr algn="ctr">
              <a:lnSpc>
                <a:spcPts val="5233"/>
              </a:lnSpc>
            </a:pPr>
            <a:r>
              <a:rPr lang="en-US" sz="3738" b="1">
                <a:solidFill>
                  <a:srgbClr val="FFFFFF"/>
                </a:solidFill>
                <a:latin typeface="Clear Sans Bold"/>
                <a:ea typeface="Clear Sans Bold"/>
                <a:cs typeface="Clear Sans Bold"/>
                <a:sym typeface="Clear Sans Bold"/>
              </a:rPr>
              <a:t>“/^[679][0-9]{8}$/” </a:t>
            </a:r>
          </a:p>
          <a:p>
            <a:pPr algn="ctr">
              <a:lnSpc>
                <a:spcPts val="5233"/>
              </a:lnSpc>
            </a:pPr>
            <a:r>
              <a:rPr lang="en-US" sz="3738">
                <a:solidFill>
                  <a:srgbClr val="FFFFFF"/>
                </a:solidFill>
                <a:latin typeface="Clear Sans"/>
                <a:ea typeface="Clear Sans"/>
                <a:cs typeface="Clear Sans"/>
                <a:sym typeface="Clear Sans"/>
              </a:rPr>
              <a:t>que garantiza que el número sea español (empiece por 6, 7 o 9) y tenga exactamente 9 dígitos. Si falla, el campo se vuelve rojo y muestra un mensaje de error dinámico.</a:t>
            </a:r>
          </a:p>
        </p:txBody>
      </p:sp>
      <p:sp>
        <p:nvSpPr>
          <p:cNvPr id="12" name="TextBox 12"/>
          <p:cNvSpPr txBox="1"/>
          <p:nvPr/>
        </p:nvSpPr>
        <p:spPr>
          <a:xfrm>
            <a:off x="0" y="-94004"/>
            <a:ext cx="705223" cy="862879"/>
          </a:xfrm>
          <a:prstGeom prst="rect">
            <a:avLst/>
          </a:prstGeom>
        </p:spPr>
        <p:txBody>
          <a:bodyPr lIns="0" tIns="0" rIns="0" bIns="0" rtlCol="0" anchor="t">
            <a:spAutoFit/>
          </a:bodyPr>
          <a:lstStyle/>
          <a:p>
            <a:pPr algn="ctr">
              <a:lnSpc>
                <a:spcPts val="6976"/>
              </a:lnSpc>
            </a:pPr>
            <a:r>
              <a:rPr lang="en-US" sz="4982" b="1" spc="328">
                <a:solidFill>
                  <a:srgbClr val="FFFFFF"/>
                </a:solidFill>
                <a:latin typeface="Fontuna Bold"/>
                <a:ea typeface="Fontuna Bold"/>
                <a:cs typeface="Fontuna Bold"/>
                <a:sym typeface="Fontuna Bold"/>
              </a:rPr>
              <a:t>02</a:t>
            </a:r>
          </a:p>
        </p:txBody>
      </p:sp>
      <p:sp>
        <p:nvSpPr>
          <p:cNvPr id="13" name="TextBox 13"/>
          <p:cNvSpPr txBox="1"/>
          <p:nvPr/>
        </p:nvSpPr>
        <p:spPr>
          <a:xfrm>
            <a:off x="1802748" y="2698155"/>
            <a:ext cx="14682505" cy="1232789"/>
          </a:xfrm>
          <a:prstGeom prst="rect">
            <a:avLst/>
          </a:prstGeom>
        </p:spPr>
        <p:txBody>
          <a:bodyPr lIns="0" tIns="0" rIns="0" bIns="0" rtlCol="0" anchor="t">
            <a:spAutoFit/>
          </a:bodyPr>
          <a:lstStyle/>
          <a:p>
            <a:pPr algn="ctr">
              <a:lnSpc>
                <a:spcPts val="9327"/>
              </a:lnSpc>
            </a:pPr>
            <a:r>
              <a:rPr lang="en-US" sz="8799" b="1">
                <a:solidFill>
                  <a:srgbClr val="FFFFFF"/>
                </a:solidFill>
                <a:latin typeface="Fontuna Bold"/>
                <a:ea typeface="Fontuna Bold"/>
                <a:cs typeface="Fontuna Bold"/>
                <a:sym typeface="Fontuna Bold"/>
              </a:rPr>
              <a:t>EJEMPLO:</a:t>
            </a: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a:off x="-1414694" y="735461"/>
            <a:ext cx="20162241" cy="0"/>
          </a:xfrm>
          <a:prstGeom prst="line">
            <a:avLst/>
          </a:prstGeom>
          <a:ln w="19050" cap="flat">
            <a:solidFill>
              <a:srgbClr val="FFFFFF"/>
            </a:solidFill>
            <a:prstDash val="solid"/>
            <a:headEnd type="none" w="sm" len="sm"/>
            <a:tailEnd type="none" w="sm" len="sm"/>
          </a:ln>
        </p:spPr>
      </p:sp>
      <p:sp>
        <p:nvSpPr>
          <p:cNvPr id="3" name="AutoShape 3"/>
          <p:cNvSpPr/>
          <p:nvPr/>
        </p:nvSpPr>
        <p:spPr>
          <a:xfrm>
            <a:off x="-749971" y="9534209"/>
            <a:ext cx="20666822" cy="0"/>
          </a:xfrm>
          <a:prstGeom prst="line">
            <a:avLst/>
          </a:prstGeom>
          <a:ln w="19050" cap="flat">
            <a:solidFill>
              <a:srgbClr val="FFFFFF"/>
            </a:solidFill>
            <a:prstDash val="solid"/>
            <a:headEnd type="none" w="sm" len="sm"/>
            <a:tailEnd type="none" w="sm" len="sm"/>
          </a:ln>
        </p:spPr>
      </p:sp>
      <p:grpSp>
        <p:nvGrpSpPr>
          <p:cNvPr id="4" name="Group 4"/>
          <p:cNvGrpSpPr/>
          <p:nvPr/>
        </p:nvGrpSpPr>
        <p:grpSpPr>
          <a:xfrm>
            <a:off x="11331219" y="2589913"/>
            <a:ext cx="5928081" cy="5893420"/>
            <a:chOff x="0" y="0"/>
            <a:chExt cx="7904109" cy="7857893"/>
          </a:xfrm>
        </p:grpSpPr>
        <p:grpSp>
          <p:nvGrpSpPr>
            <p:cNvPr id="5" name="Group 5"/>
            <p:cNvGrpSpPr/>
            <p:nvPr/>
          </p:nvGrpSpPr>
          <p:grpSpPr>
            <a:xfrm rot="5400000">
              <a:off x="302788" y="1719635"/>
              <a:ext cx="5835470" cy="6441047"/>
              <a:chOff x="0" y="0"/>
              <a:chExt cx="812800" cy="897148"/>
            </a:xfrm>
          </p:grpSpPr>
          <p:sp>
            <p:nvSpPr>
              <p:cNvPr id="6" name="Freeform 6"/>
              <p:cNvSpPr/>
              <p:nvPr/>
            </p:nvSpPr>
            <p:spPr>
              <a:xfrm>
                <a:off x="0" y="0"/>
                <a:ext cx="812800" cy="897148"/>
              </a:xfrm>
              <a:custGeom>
                <a:avLst/>
                <a:gdLst/>
                <a:ahLst/>
                <a:cxnLst/>
                <a:rect l="l" t="t" r="r" b="b"/>
                <a:pathLst>
                  <a:path w="812800" h="897148">
                    <a:moveTo>
                      <a:pt x="0" y="0"/>
                    </a:moveTo>
                    <a:lnTo>
                      <a:pt x="812800" y="0"/>
                    </a:lnTo>
                    <a:lnTo>
                      <a:pt x="812800" y="897148"/>
                    </a:lnTo>
                    <a:lnTo>
                      <a:pt x="0" y="897148"/>
                    </a:lnTo>
                    <a:close/>
                  </a:path>
                </a:pathLst>
              </a:custGeom>
              <a:solidFill>
                <a:srgbClr val="5E5B94"/>
              </a:solidFill>
            </p:spPr>
          </p:sp>
          <p:sp>
            <p:nvSpPr>
              <p:cNvPr id="7" name="TextBox 7"/>
              <p:cNvSpPr txBox="1"/>
              <p:nvPr/>
            </p:nvSpPr>
            <p:spPr>
              <a:xfrm>
                <a:off x="0" y="-47625"/>
                <a:ext cx="812800" cy="944773"/>
              </a:xfrm>
              <a:prstGeom prst="rect">
                <a:avLst/>
              </a:prstGeom>
            </p:spPr>
            <p:txBody>
              <a:bodyPr lIns="33703" tIns="33703" rIns="33703" bIns="33703" rtlCol="0" anchor="ctr"/>
              <a:lstStyle/>
              <a:p>
                <a:pPr algn="ctr">
                  <a:lnSpc>
                    <a:spcPts val="2800"/>
                  </a:lnSpc>
                </a:pPr>
                <a:endParaRPr/>
              </a:p>
            </p:txBody>
          </p:sp>
        </p:grpSp>
        <p:grpSp>
          <p:nvGrpSpPr>
            <p:cNvPr id="8" name="Group 8"/>
            <p:cNvGrpSpPr/>
            <p:nvPr/>
          </p:nvGrpSpPr>
          <p:grpSpPr>
            <a:xfrm rot="5400000">
              <a:off x="1765850" y="-302788"/>
              <a:ext cx="5835470" cy="6441047"/>
              <a:chOff x="0" y="0"/>
              <a:chExt cx="812800" cy="897148"/>
            </a:xfrm>
          </p:grpSpPr>
          <p:sp>
            <p:nvSpPr>
              <p:cNvPr id="9" name="Freeform 9"/>
              <p:cNvSpPr/>
              <p:nvPr/>
            </p:nvSpPr>
            <p:spPr>
              <a:xfrm>
                <a:off x="0" y="0"/>
                <a:ext cx="812800" cy="897148"/>
              </a:xfrm>
              <a:custGeom>
                <a:avLst/>
                <a:gdLst/>
                <a:ahLst/>
                <a:cxnLst/>
                <a:rect l="l" t="t" r="r" b="b"/>
                <a:pathLst>
                  <a:path w="812800" h="897148">
                    <a:moveTo>
                      <a:pt x="0" y="0"/>
                    </a:moveTo>
                    <a:lnTo>
                      <a:pt x="812800" y="0"/>
                    </a:lnTo>
                    <a:lnTo>
                      <a:pt x="812800" y="897148"/>
                    </a:lnTo>
                    <a:lnTo>
                      <a:pt x="0" y="897148"/>
                    </a:lnTo>
                    <a:close/>
                  </a:path>
                </a:pathLst>
              </a:custGeom>
              <a:solidFill>
                <a:srgbClr val="5E5B94"/>
              </a:solidFill>
            </p:spPr>
          </p:sp>
          <p:sp>
            <p:nvSpPr>
              <p:cNvPr id="10" name="TextBox 10"/>
              <p:cNvSpPr txBox="1"/>
              <p:nvPr/>
            </p:nvSpPr>
            <p:spPr>
              <a:xfrm>
                <a:off x="0" y="-47625"/>
                <a:ext cx="812800" cy="944773"/>
              </a:xfrm>
              <a:prstGeom prst="rect">
                <a:avLst/>
              </a:prstGeom>
            </p:spPr>
            <p:txBody>
              <a:bodyPr lIns="33703" tIns="33703" rIns="33703" bIns="33703" rtlCol="0" anchor="ctr"/>
              <a:lstStyle/>
              <a:p>
                <a:pPr algn="ctr">
                  <a:lnSpc>
                    <a:spcPts val="2800"/>
                  </a:lnSpc>
                </a:pPr>
                <a:endParaRPr/>
              </a:p>
            </p:txBody>
          </p:sp>
        </p:grpSp>
      </p:grpSp>
      <p:grpSp>
        <p:nvGrpSpPr>
          <p:cNvPr id="11" name="Group 11"/>
          <p:cNvGrpSpPr/>
          <p:nvPr/>
        </p:nvGrpSpPr>
        <p:grpSpPr>
          <a:xfrm>
            <a:off x="11548360" y="2805385"/>
            <a:ext cx="5480978" cy="5468004"/>
            <a:chOff x="0" y="0"/>
            <a:chExt cx="7307971" cy="7290673"/>
          </a:xfrm>
        </p:grpSpPr>
        <p:pic>
          <p:nvPicPr>
            <p:cNvPr id="12" name="Picture 12"/>
            <p:cNvPicPr>
              <a:picLocks noChangeAspect="1"/>
            </p:cNvPicPr>
            <p:nvPr/>
          </p:nvPicPr>
          <p:blipFill>
            <a:blip r:embed="rId2"/>
            <a:srcRect l="580" r="38086"/>
            <a:stretch>
              <a:fillRect/>
            </a:stretch>
          </p:blipFill>
          <p:spPr>
            <a:xfrm>
              <a:off x="0" y="0"/>
              <a:ext cx="7307971" cy="7290673"/>
            </a:xfrm>
            <a:prstGeom prst="rect">
              <a:avLst/>
            </a:prstGeom>
          </p:spPr>
        </p:pic>
      </p:grpSp>
      <p:grpSp>
        <p:nvGrpSpPr>
          <p:cNvPr id="13" name="Group 13"/>
          <p:cNvGrpSpPr/>
          <p:nvPr/>
        </p:nvGrpSpPr>
        <p:grpSpPr>
          <a:xfrm>
            <a:off x="1317301" y="5538561"/>
            <a:ext cx="7484125" cy="3438401"/>
            <a:chOff x="0" y="0"/>
            <a:chExt cx="9978833" cy="4584535"/>
          </a:xfrm>
        </p:grpSpPr>
        <p:grpSp>
          <p:nvGrpSpPr>
            <p:cNvPr id="14" name="Group 14"/>
            <p:cNvGrpSpPr/>
            <p:nvPr/>
          </p:nvGrpSpPr>
          <p:grpSpPr>
            <a:xfrm rot="5400000">
              <a:off x="2363572" y="-1183629"/>
              <a:ext cx="3404592" cy="8131736"/>
              <a:chOff x="0" y="0"/>
              <a:chExt cx="650193" cy="1552962"/>
            </a:xfrm>
          </p:grpSpPr>
          <p:sp>
            <p:nvSpPr>
              <p:cNvPr id="15" name="Freeform 15"/>
              <p:cNvSpPr/>
              <p:nvPr/>
            </p:nvSpPr>
            <p:spPr>
              <a:xfrm>
                <a:off x="0" y="0"/>
                <a:ext cx="650193" cy="1552962"/>
              </a:xfrm>
              <a:custGeom>
                <a:avLst/>
                <a:gdLst/>
                <a:ahLst/>
                <a:cxnLst/>
                <a:rect l="l" t="t" r="r" b="b"/>
                <a:pathLst>
                  <a:path w="650193" h="1552962">
                    <a:moveTo>
                      <a:pt x="0" y="0"/>
                    </a:moveTo>
                    <a:lnTo>
                      <a:pt x="650193" y="0"/>
                    </a:lnTo>
                    <a:lnTo>
                      <a:pt x="650193" y="1552962"/>
                    </a:lnTo>
                    <a:lnTo>
                      <a:pt x="0" y="1552962"/>
                    </a:lnTo>
                    <a:close/>
                  </a:path>
                </a:pathLst>
              </a:custGeom>
              <a:solidFill>
                <a:srgbClr val="FFDE59"/>
              </a:solidFill>
            </p:spPr>
          </p:sp>
          <p:sp>
            <p:nvSpPr>
              <p:cNvPr id="16" name="TextBox 16"/>
              <p:cNvSpPr txBox="1"/>
              <p:nvPr/>
            </p:nvSpPr>
            <p:spPr>
              <a:xfrm>
                <a:off x="0" y="-47625"/>
                <a:ext cx="650193" cy="1600587"/>
              </a:xfrm>
              <a:prstGeom prst="rect">
                <a:avLst/>
              </a:prstGeom>
            </p:spPr>
            <p:txBody>
              <a:bodyPr lIns="33703" tIns="33703" rIns="33703" bIns="33703" rtlCol="0" anchor="ctr"/>
              <a:lstStyle/>
              <a:p>
                <a:pPr algn="ctr">
                  <a:lnSpc>
                    <a:spcPts val="2800"/>
                  </a:lnSpc>
                </a:pPr>
                <a:endParaRPr/>
              </a:p>
            </p:txBody>
          </p:sp>
        </p:grpSp>
        <p:grpSp>
          <p:nvGrpSpPr>
            <p:cNvPr id="17" name="Group 17"/>
            <p:cNvGrpSpPr/>
            <p:nvPr/>
          </p:nvGrpSpPr>
          <p:grpSpPr>
            <a:xfrm rot="5400000">
              <a:off x="4210669" y="-2363572"/>
              <a:ext cx="3404592" cy="8131736"/>
              <a:chOff x="0" y="0"/>
              <a:chExt cx="650193" cy="1552962"/>
            </a:xfrm>
          </p:grpSpPr>
          <p:sp>
            <p:nvSpPr>
              <p:cNvPr id="18" name="Freeform 18"/>
              <p:cNvSpPr/>
              <p:nvPr/>
            </p:nvSpPr>
            <p:spPr>
              <a:xfrm>
                <a:off x="0" y="0"/>
                <a:ext cx="650193" cy="1552962"/>
              </a:xfrm>
              <a:custGeom>
                <a:avLst/>
                <a:gdLst/>
                <a:ahLst/>
                <a:cxnLst/>
                <a:rect l="l" t="t" r="r" b="b"/>
                <a:pathLst>
                  <a:path w="650193" h="1552962">
                    <a:moveTo>
                      <a:pt x="0" y="0"/>
                    </a:moveTo>
                    <a:lnTo>
                      <a:pt x="650193" y="0"/>
                    </a:lnTo>
                    <a:lnTo>
                      <a:pt x="650193" y="1552962"/>
                    </a:lnTo>
                    <a:lnTo>
                      <a:pt x="0" y="1552962"/>
                    </a:lnTo>
                    <a:close/>
                  </a:path>
                </a:pathLst>
              </a:custGeom>
              <a:solidFill>
                <a:srgbClr val="FFDE59"/>
              </a:solidFill>
            </p:spPr>
          </p:sp>
          <p:sp>
            <p:nvSpPr>
              <p:cNvPr id="19" name="TextBox 19"/>
              <p:cNvSpPr txBox="1"/>
              <p:nvPr/>
            </p:nvSpPr>
            <p:spPr>
              <a:xfrm>
                <a:off x="0" y="-47625"/>
                <a:ext cx="650193" cy="1600587"/>
              </a:xfrm>
              <a:prstGeom prst="rect">
                <a:avLst/>
              </a:prstGeom>
            </p:spPr>
            <p:txBody>
              <a:bodyPr lIns="33703" tIns="33703" rIns="33703" bIns="33703" rtlCol="0" anchor="ctr"/>
              <a:lstStyle/>
              <a:p>
                <a:pPr algn="ctr">
                  <a:lnSpc>
                    <a:spcPts val="2800"/>
                  </a:lnSpc>
                </a:pPr>
                <a:endParaRPr/>
              </a:p>
            </p:txBody>
          </p:sp>
        </p:grpSp>
      </p:grpSp>
      <p:grpSp>
        <p:nvGrpSpPr>
          <p:cNvPr id="20" name="Group 20"/>
          <p:cNvGrpSpPr/>
          <p:nvPr/>
        </p:nvGrpSpPr>
        <p:grpSpPr>
          <a:xfrm>
            <a:off x="1480942" y="5691681"/>
            <a:ext cx="7172768" cy="3137677"/>
            <a:chOff x="0" y="0"/>
            <a:chExt cx="9563691" cy="4183569"/>
          </a:xfrm>
        </p:grpSpPr>
        <p:pic>
          <p:nvPicPr>
            <p:cNvPr id="21" name="Picture 21"/>
            <p:cNvPicPr>
              <a:picLocks noChangeAspect="1"/>
            </p:cNvPicPr>
            <p:nvPr/>
          </p:nvPicPr>
          <p:blipFill>
            <a:blip r:embed="rId3"/>
            <a:srcRect l="919" r="50528"/>
            <a:stretch>
              <a:fillRect/>
            </a:stretch>
          </p:blipFill>
          <p:spPr>
            <a:xfrm>
              <a:off x="0" y="0"/>
              <a:ext cx="9563691" cy="4183569"/>
            </a:xfrm>
            <a:prstGeom prst="rect">
              <a:avLst/>
            </a:prstGeom>
          </p:spPr>
        </p:pic>
      </p:grpSp>
      <p:sp>
        <p:nvSpPr>
          <p:cNvPr id="22" name="TextBox 22"/>
          <p:cNvSpPr txBox="1"/>
          <p:nvPr/>
        </p:nvSpPr>
        <p:spPr>
          <a:xfrm>
            <a:off x="4017269" y="1157164"/>
            <a:ext cx="9820384" cy="1232790"/>
          </a:xfrm>
          <a:prstGeom prst="rect">
            <a:avLst/>
          </a:prstGeom>
        </p:spPr>
        <p:txBody>
          <a:bodyPr lIns="0" tIns="0" rIns="0" bIns="0" rtlCol="0" anchor="t">
            <a:spAutoFit/>
          </a:bodyPr>
          <a:lstStyle/>
          <a:p>
            <a:pPr algn="ctr">
              <a:lnSpc>
                <a:spcPts val="9328"/>
              </a:lnSpc>
            </a:pPr>
            <a:r>
              <a:rPr lang="en-US" sz="8800" b="1">
                <a:solidFill>
                  <a:srgbClr val="FFFFFF"/>
                </a:solidFill>
                <a:latin typeface="Fontuna Bold"/>
                <a:ea typeface="Fontuna Bold"/>
                <a:cs typeface="Fontuna Bold"/>
                <a:sym typeface="Fontuna Bold"/>
              </a:rPr>
              <a:t> UNA VALIDACIÓN IMPLEMENTADA</a:t>
            </a:r>
          </a:p>
        </p:txBody>
      </p:sp>
      <p:sp>
        <p:nvSpPr>
          <p:cNvPr id="23" name="TextBox 23"/>
          <p:cNvSpPr txBox="1"/>
          <p:nvPr/>
        </p:nvSpPr>
        <p:spPr>
          <a:xfrm>
            <a:off x="1480942" y="2647129"/>
            <a:ext cx="8259808" cy="2398695"/>
          </a:xfrm>
          <a:prstGeom prst="rect">
            <a:avLst/>
          </a:prstGeom>
        </p:spPr>
        <p:txBody>
          <a:bodyPr lIns="0" tIns="0" rIns="0" bIns="0" rtlCol="0" anchor="t">
            <a:spAutoFit/>
          </a:bodyPr>
          <a:lstStyle/>
          <a:p>
            <a:pPr algn="just">
              <a:lnSpc>
                <a:spcPts val="2713"/>
              </a:lnSpc>
            </a:pPr>
            <a:r>
              <a:rPr lang="en-US" sz="1938" i="1">
                <a:solidFill>
                  <a:srgbClr val="FFFFFF"/>
                </a:solidFill>
                <a:latin typeface="Inter Italics"/>
                <a:ea typeface="Inter Italics"/>
                <a:cs typeface="Inter Italics"/>
                <a:sym typeface="Inter Italics"/>
              </a:rPr>
              <a:t>Para la validación del teléfono, empleamos una Expresión Regular /^[679][0-9]{8}$/ que verifica en tiempo real si el número es un formato español válido, iniciando por 6, 7 o 9 con un total de nueve dígitos. Mediante el evento input, el sistema ofrece una respuesta visual inmediata cambiando el color del campo y mostrando mensajes de error dinámicos, garantizando así que solo se procesen datos con el formato técnico correcto.</a:t>
            </a:r>
          </a:p>
        </p:txBody>
      </p:sp>
      <p:sp>
        <p:nvSpPr>
          <p:cNvPr id="24" name="TextBox 24"/>
          <p:cNvSpPr txBox="1"/>
          <p:nvPr/>
        </p:nvSpPr>
        <p:spPr>
          <a:xfrm>
            <a:off x="0" y="-94004"/>
            <a:ext cx="705223" cy="862879"/>
          </a:xfrm>
          <a:prstGeom prst="rect">
            <a:avLst/>
          </a:prstGeom>
        </p:spPr>
        <p:txBody>
          <a:bodyPr lIns="0" tIns="0" rIns="0" bIns="0" rtlCol="0" anchor="t">
            <a:spAutoFit/>
          </a:bodyPr>
          <a:lstStyle/>
          <a:p>
            <a:pPr algn="ctr">
              <a:lnSpc>
                <a:spcPts val="6976"/>
              </a:lnSpc>
            </a:pPr>
            <a:r>
              <a:rPr lang="en-US" sz="4982" b="1" spc="328">
                <a:solidFill>
                  <a:srgbClr val="FFFFFF"/>
                </a:solidFill>
                <a:latin typeface="Fontuna Bold"/>
                <a:ea typeface="Fontuna Bold"/>
                <a:cs typeface="Fontuna Bold"/>
                <a:sym typeface="Fontuna Bold"/>
              </a:rPr>
              <a:t>02</a:t>
            </a:r>
          </a:p>
        </p:txBody>
      </p:sp>
      <p:sp>
        <p:nvSpPr>
          <p:cNvPr id="25" name="TextBox 25"/>
          <p:cNvSpPr txBox="1"/>
          <p:nvPr/>
        </p:nvSpPr>
        <p:spPr>
          <a:xfrm>
            <a:off x="5361789" y="9046838"/>
            <a:ext cx="3565672" cy="350820"/>
          </a:xfrm>
          <a:prstGeom prst="rect">
            <a:avLst/>
          </a:prstGeom>
        </p:spPr>
        <p:txBody>
          <a:bodyPr lIns="0" tIns="0" rIns="0" bIns="0" rtlCol="0" anchor="t">
            <a:spAutoFit/>
          </a:bodyPr>
          <a:lstStyle/>
          <a:p>
            <a:pPr algn="ctr">
              <a:lnSpc>
                <a:spcPts val="2713"/>
              </a:lnSpc>
            </a:pPr>
            <a:r>
              <a:rPr lang="en-US" sz="1938">
                <a:solidFill>
                  <a:srgbClr val="FFFFFF"/>
                </a:solidFill>
                <a:latin typeface="Ubuntu"/>
                <a:ea typeface="Ubuntu"/>
                <a:cs typeface="Ubuntu"/>
                <a:sym typeface="Ubuntu"/>
              </a:rPr>
              <a:t>(Foto de la valicacion)</a:t>
            </a:r>
          </a:p>
        </p:txBody>
      </p:sp>
      <p:sp>
        <p:nvSpPr>
          <p:cNvPr id="26" name="TextBox 26"/>
          <p:cNvSpPr txBox="1"/>
          <p:nvPr/>
        </p:nvSpPr>
        <p:spPr>
          <a:xfrm>
            <a:off x="14295259" y="8625373"/>
            <a:ext cx="3565672" cy="350820"/>
          </a:xfrm>
          <a:prstGeom prst="rect">
            <a:avLst/>
          </a:prstGeom>
        </p:spPr>
        <p:txBody>
          <a:bodyPr lIns="0" tIns="0" rIns="0" bIns="0" rtlCol="0" anchor="t">
            <a:spAutoFit/>
          </a:bodyPr>
          <a:lstStyle/>
          <a:p>
            <a:pPr algn="ctr">
              <a:lnSpc>
                <a:spcPts val="2713"/>
              </a:lnSpc>
            </a:pPr>
            <a:r>
              <a:rPr lang="en-US" sz="1938">
                <a:solidFill>
                  <a:srgbClr val="FFFFFF"/>
                </a:solidFill>
                <a:latin typeface="Ubuntu"/>
                <a:ea typeface="Ubuntu"/>
                <a:cs typeface="Ubuntu"/>
                <a:sym typeface="Ubuntu"/>
              </a:rPr>
              <a:t>(Foto del Código)</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flipV="1">
            <a:off x="715273" y="-256895"/>
            <a:ext cx="0" cy="12148372"/>
          </a:xfrm>
          <a:prstGeom prst="line">
            <a:avLst/>
          </a:prstGeom>
          <a:ln w="19050" cap="flat">
            <a:solidFill>
              <a:srgbClr val="FFFFFF"/>
            </a:solidFill>
            <a:prstDash val="solid"/>
            <a:headEnd type="none" w="sm" len="sm"/>
            <a:tailEnd type="none" w="sm" len="sm"/>
          </a:ln>
        </p:spPr>
      </p:sp>
      <p:sp>
        <p:nvSpPr>
          <p:cNvPr id="3" name="AutoShape 3"/>
          <p:cNvSpPr/>
          <p:nvPr/>
        </p:nvSpPr>
        <p:spPr>
          <a:xfrm flipV="1">
            <a:off x="17622538" y="-1024525"/>
            <a:ext cx="0" cy="12148372"/>
          </a:xfrm>
          <a:prstGeom prst="line">
            <a:avLst/>
          </a:prstGeom>
          <a:ln w="19050" cap="flat">
            <a:solidFill>
              <a:srgbClr val="FFFFFF"/>
            </a:solidFill>
            <a:prstDash val="solid"/>
            <a:headEnd type="none" w="sm" len="sm"/>
            <a:tailEnd type="none" w="sm" len="sm"/>
          </a:ln>
        </p:spPr>
      </p:sp>
      <p:sp>
        <p:nvSpPr>
          <p:cNvPr id="4" name="AutoShape 4"/>
          <p:cNvSpPr/>
          <p:nvPr/>
        </p:nvSpPr>
        <p:spPr>
          <a:xfrm flipH="1">
            <a:off x="-921821" y="9390728"/>
            <a:ext cx="20077204" cy="0"/>
          </a:xfrm>
          <a:prstGeom prst="line">
            <a:avLst/>
          </a:prstGeom>
          <a:ln w="19050" cap="flat">
            <a:solidFill>
              <a:srgbClr val="FFFFFF"/>
            </a:solidFill>
            <a:prstDash val="solid"/>
            <a:headEnd type="none" w="sm" len="sm"/>
            <a:tailEnd type="none" w="sm" len="sm"/>
          </a:ln>
        </p:spPr>
      </p:sp>
      <p:sp>
        <p:nvSpPr>
          <p:cNvPr id="5" name="AutoShape 5"/>
          <p:cNvSpPr/>
          <p:nvPr/>
        </p:nvSpPr>
        <p:spPr>
          <a:xfrm flipH="1">
            <a:off x="-867383" y="805684"/>
            <a:ext cx="20077204" cy="0"/>
          </a:xfrm>
          <a:prstGeom prst="line">
            <a:avLst/>
          </a:prstGeom>
          <a:ln w="19050" cap="flat">
            <a:solidFill>
              <a:srgbClr val="FFFFFF"/>
            </a:solidFill>
            <a:prstDash val="solid"/>
            <a:headEnd type="none" w="sm" len="sm"/>
            <a:tailEnd type="none" w="sm" len="sm"/>
          </a:ln>
        </p:spPr>
      </p:sp>
      <p:sp>
        <p:nvSpPr>
          <p:cNvPr id="6" name="Freeform 6"/>
          <p:cNvSpPr/>
          <p:nvPr/>
        </p:nvSpPr>
        <p:spPr>
          <a:xfrm>
            <a:off x="405132" y="9100448"/>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7312396" y="9080586"/>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7312396"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424993"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1902791" y="2684402"/>
            <a:ext cx="14582461" cy="5915326"/>
          </a:xfrm>
          <a:prstGeom prst="rect">
            <a:avLst/>
          </a:prstGeom>
        </p:spPr>
        <p:txBody>
          <a:bodyPr lIns="0" tIns="0" rIns="0" bIns="0" rtlCol="0" anchor="t">
            <a:spAutoFit/>
          </a:bodyPr>
          <a:lstStyle/>
          <a:p>
            <a:pPr algn="ctr">
              <a:lnSpc>
                <a:spcPts val="5233"/>
              </a:lnSpc>
            </a:pPr>
            <a:r>
              <a:rPr lang="en-US" sz="3738">
                <a:solidFill>
                  <a:srgbClr val="FFFFFF"/>
                </a:solidFill>
                <a:latin typeface="Ubuntu"/>
                <a:ea typeface="Ubuntu"/>
                <a:cs typeface="Ubuntu"/>
                <a:sym typeface="Ubuntu"/>
              </a:rPr>
              <a:t>Para gestionar los deportes, implementamos una funcionalidad vinculada a los botones de la interfaz. Al hacer clic en el </a:t>
            </a:r>
          </a:p>
          <a:p>
            <a:pPr algn="ctr">
              <a:lnSpc>
                <a:spcPts val="5233"/>
              </a:lnSpc>
            </a:pPr>
            <a:r>
              <a:rPr lang="en-US" sz="3738" b="1">
                <a:solidFill>
                  <a:srgbClr val="FFFFFF"/>
                </a:solidFill>
                <a:latin typeface="Ubuntu Bold"/>
                <a:ea typeface="Ubuntu Bold"/>
                <a:cs typeface="Ubuntu Bold"/>
                <a:sym typeface="Ubuntu Bold"/>
              </a:rPr>
              <a:t>botón Añadir</a:t>
            </a:r>
          </a:p>
          <a:p>
            <a:pPr algn="ctr">
              <a:lnSpc>
                <a:spcPts val="5233"/>
              </a:lnSpc>
            </a:pPr>
            <a:r>
              <a:rPr lang="en-US" sz="3738">
                <a:solidFill>
                  <a:srgbClr val="FFFFFF"/>
                </a:solidFill>
                <a:latin typeface="Ubuntu"/>
                <a:ea typeface="Ubuntu"/>
                <a:cs typeface="Ubuntu"/>
                <a:sym typeface="Ubuntu"/>
              </a:rPr>
              <a:t>el sistema genera nuevos nodos en el DOM e inyectarlos en la lista. </a:t>
            </a:r>
          </a:p>
          <a:p>
            <a:pPr algn="ctr">
              <a:lnSpc>
                <a:spcPts val="5233"/>
              </a:lnSpc>
            </a:pPr>
            <a:r>
              <a:rPr lang="en-US" sz="3738">
                <a:solidFill>
                  <a:srgbClr val="FFFFFF"/>
                </a:solidFill>
                <a:latin typeface="Ubuntu"/>
                <a:ea typeface="Ubuntu"/>
                <a:cs typeface="Ubuntu"/>
                <a:sym typeface="Ubuntu"/>
              </a:rPr>
              <a:t>   </a:t>
            </a:r>
            <a:r>
              <a:rPr lang="en-US" sz="3738" b="1">
                <a:solidFill>
                  <a:srgbClr val="FFFFFF"/>
                </a:solidFill>
                <a:latin typeface="Ubuntu Bold"/>
                <a:ea typeface="Ubuntu Bold"/>
                <a:cs typeface="Ubuntu Bold"/>
                <a:sym typeface="Ubuntu Bold"/>
              </a:rPr>
              <a:t>botón Eliminar</a:t>
            </a:r>
          </a:p>
          <a:p>
            <a:pPr algn="ctr">
              <a:lnSpc>
                <a:spcPts val="5233"/>
              </a:lnSpc>
            </a:pPr>
            <a:r>
              <a:rPr lang="en-US" sz="3738">
                <a:solidFill>
                  <a:srgbClr val="FFFFFF"/>
                </a:solidFill>
                <a:latin typeface="Ubuntu"/>
                <a:ea typeface="Ubuntu"/>
                <a:cs typeface="Ubuntu"/>
                <a:sym typeface="Ubuntu"/>
              </a:rPr>
              <a:t>utiliza el método .pop() para identificar el último elemento creado y borrarlo definitivamente con .remove(). Esta lógica permite que el usuario modifique la estructura del formulario en tiempo real, adaptando el listado de deportes de forma interactiva y eficiente.</a:t>
            </a:r>
          </a:p>
        </p:txBody>
      </p:sp>
      <p:sp>
        <p:nvSpPr>
          <p:cNvPr id="11" name="Freeform 11"/>
          <p:cNvSpPr/>
          <p:nvPr/>
        </p:nvSpPr>
        <p:spPr>
          <a:xfrm>
            <a:off x="10926067" y="4105898"/>
            <a:ext cx="2295211" cy="566219"/>
          </a:xfrm>
          <a:custGeom>
            <a:avLst/>
            <a:gdLst/>
            <a:ahLst/>
            <a:cxnLst/>
            <a:rect l="l" t="t" r="r" b="b"/>
            <a:pathLst>
              <a:path w="2295211" h="566219">
                <a:moveTo>
                  <a:pt x="0" y="0"/>
                </a:moveTo>
                <a:lnTo>
                  <a:pt x="2295211" y="0"/>
                </a:lnTo>
                <a:lnTo>
                  <a:pt x="2295211" y="566219"/>
                </a:lnTo>
                <a:lnTo>
                  <a:pt x="0" y="566219"/>
                </a:lnTo>
                <a:lnTo>
                  <a:pt x="0" y="0"/>
                </a:lnTo>
                <a:close/>
              </a:path>
            </a:pathLst>
          </a:custGeom>
          <a:blipFill>
            <a:blip r:embed="rId4"/>
            <a:stretch>
              <a:fillRect/>
            </a:stretch>
          </a:blipFill>
        </p:spPr>
      </p:sp>
      <p:sp>
        <p:nvSpPr>
          <p:cNvPr id="12" name="Freeform 12"/>
          <p:cNvSpPr/>
          <p:nvPr/>
        </p:nvSpPr>
        <p:spPr>
          <a:xfrm>
            <a:off x="5002248" y="5420796"/>
            <a:ext cx="2295211" cy="537790"/>
          </a:xfrm>
          <a:custGeom>
            <a:avLst/>
            <a:gdLst/>
            <a:ahLst/>
            <a:cxnLst/>
            <a:rect l="l" t="t" r="r" b="b"/>
            <a:pathLst>
              <a:path w="2295211" h="537790">
                <a:moveTo>
                  <a:pt x="0" y="0"/>
                </a:moveTo>
                <a:lnTo>
                  <a:pt x="2295211" y="0"/>
                </a:lnTo>
                <a:lnTo>
                  <a:pt x="2295211" y="537790"/>
                </a:lnTo>
                <a:lnTo>
                  <a:pt x="0" y="537790"/>
                </a:lnTo>
                <a:lnTo>
                  <a:pt x="0" y="0"/>
                </a:lnTo>
                <a:close/>
              </a:path>
            </a:pathLst>
          </a:custGeom>
          <a:blipFill>
            <a:blip r:embed="rId5"/>
            <a:stretch>
              <a:fillRect/>
            </a:stretch>
          </a:blipFill>
        </p:spPr>
      </p:sp>
      <p:sp>
        <p:nvSpPr>
          <p:cNvPr id="13" name="TextBox 13"/>
          <p:cNvSpPr txBox="1"/>
          <p:nvPr/>
        </p:nvSpPr>
        <p:spPr>
          <a:xfrm>
            <a:off x="1802748" y="1328380"/>
            <a:ext cx="14682505" cy="1232789"/>
          </a:xfrm>
          <a:prstGeom prst="rect">
            <a:avLst/>
          </a:prstGeom>
        </p:spPr>
        <p:txBody>
          <a:bodyPr lIns="0" tIns="0" rIns="0" bIns="0" rtlCol="0" anchor="t">
            <a:spAutoFit/>
          </a:bodyPr>
          <a:lstStyle/>
          <a:p>
            <a:pPr algn="ctr">
              <a:lnSpc>
                <a:spcPts val="9327"/>
              </a:lnSpc>
            </a:pPr>
            <a:r>
              <a:rPr lang="en-US" sz="8799" b="1">
                <a:solidFill>
                  <a:srgbClr val="FFFFFF"/>
                </a:solidFill>
                <a:latin typeface="Fontuna Bold"/>
                <a:ea typeface="Fontuna Bold"/>
                <a:cs typeface="Fontuna Bold"/>
                <a:sym typeface="Fontuna Bold"/>
              </a:rPr>
              <a:t> ELEMENTO CREADO O ELIMINADO DINÁMICAMENTE</a:t>
            </a:r>
          </a:p>
        </p:txBody>
      </p:sp>
      <p:sp>
        <p:nvSpPr>
          <p:cNvPr id="14" name="TextBox 14"/>
          <p:cNvSpPr txBox="1"/>
          <p:nvPr/>
        </p:nvSpPr>
        <p:spPr>
          <a:xfrm>
            <a:off x="0" y="-94004"/>
            <a:ext cx="705223" cy="862879"/>
          </a:xfrm>
          <a:prstGeom prst="rect">
            <a:avLst/>
          </a:prstGeom>
        </p:spPr>
        <p:txBody>
          <a:bodyPr lIns="0" tIns="0" rIns="0" bIns="0" rtlCol="0" anchor="t">
            <a:spAutoFit/>
          </a:bodyPr>
          <a:lstStyle/>
          <a:p>
            <a:pPr algn="ctr">
              <a:lnSpc>
                <a:spcPts val="6976"/>
              </a:lnSpc>
            </a:pPr>
            <a:r>
              <a:rPr lang="en-US" sz="4982" b="1" spc="328">
                <a:solidFill>
                  <a:srgbClr val="FFFFFF"/>
                </a:solidFill>
                <a:latin typeface="Fontuna Bold"/>
                <a:ea typeface="Fontuna Bold"/>
                <a:cs typeface="Fontuna Bold"/>
                <a:sym typeface="Fontuna Bold"/>
              </a:rPr>
              <a:t>03</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a:off x="-1414694" y="735461"/>
            <a:ext cx="20162241" cy="0"/>
          </a:xfrm>
          <a:prstGeom prst="line">
            <a:avLst/>
          </a:prstGeom>
          <a:ln w="19050" cap="flat">
            <a:solidFill>
              <a:srgbClr val="FFFFFF"/>
            </a:solidFill>
            <a:prstDash val="solid"/>
            <a:headEnd type="none" w="sm" len="sm"/>
            <a:tailEnd type="none" w="sm" len="sm"/>
          </a:ln>
        </p:spPr>
      </p:sp>
      <p:sp>
        <p:nvSpPr>
          <p:cNvPr id="3" name="AutoShape 3"/>
          <p:cNvSpPr/>
          <p:nvPr/>
        </p:nvSpPr>
        <p:spPr>
          <a:xfrm>
            <a:off x="-749971" y="9534209"/>
            <a:ext cx="20666822" cy="0"/>
          </a:xfrm>
          <a:prstGeom prst="line">
            <a:avLst/>
          </a:prstGeom>
          <a:ln w="19050" cap="flat">
            <a:solidFill>
              <a:srgbClr val="FFFFFF"/>
            </a:solidFill>
            <a:prstDash val="solid"/>
            <a:headEnd type="none" w="sm" len="sm"/>
            <a:tailEnd type="none" w="sm" len="sm"/>
          </a:ln>
        </p:spPr>
      </p:sp>
      <p:grpSp>
        <p:nvGrpSpPr>
          <p:cNvPr id="4" name="Group 4"/>
          <p:cNvGrpSpPr/>
          <p:nvPr/>
        </p:nvGrpSpPr>
        <p:grpSpPr>
          <a:xfrm>
            <a:off x="11331219" y="2589913"/>
            <a:ext cx="5928081" cy="5893420"/>
            <a:chOff x="0" y="0"/>
            <a:chExt cx="7904109" cy="7857893"/>
          </a:xfrm>
        </p:grpSpPr>
        <p:grpSp>
          <p:nvGrpSpPr>
            <p:cNvPr id="5" name="Group 5"/>
            <p:cNvGrpSpPr/>
            <p:nvPr/>
          </p:nvGrpSpPr>
          <p:grpSpPr>
            <a:xfrm rot="5400000">
              <a:off x="302788" y="1719635"/>
              <a:ext cx="5835470" cy="6441047"/>
              <a:chOff x="0" y="0"/>
              <a:chExt cx="812800" cy="897148"/>
            </a:xfrm>
          </p:grpSpPr>
          <p:sp>
            <p:nvSpPr>
              <p:cNvPr id="6" name="Freeform 6"/>
              <p:cNvSpPr/>
              <p:nvPr/>
            </p:nvSpPr>
            <p:spPr>
              <a:xfrm>
                <a:off x="0" y="0"/>
                <a:ext cx="812800" cy="897148"/>
              </a:xfrm>
              <a:custGeom>
                <a:avLst/>
                <a:gdLst/>
                <a:ahLst/>
                <a:cxnLst/>
                <a:rect l="l" t="t" r="r" b="b"/>
                <a:pathLst>
                  <a:path w="812800" h="897148">
                    <a:moveTo>
                      <a:pt x="0" y="0"/>
                    </a:moveTo>
                    <a:lnTo>
                      <a:pt x="812800" y="0"/>
                    </a:lnTo>
                    <a:lnTo>
                      <a:pt x="812800" y="897148"/>
                    </a:lnTo>
                    <a:lnTo>
                      <a:pt x="0" y="897148"/>
                    </a:lnTo>
                    <a:close/>
                  </a:path>
                </a:pathLst>
              </a:custGeom>
              <a:solidFill>
                <a:srgbClr val="5E5B94"/>
              </a:solidFill>
            </p:spPr>
          </p:sp>
          <p:sp>
            <p:nvSpPr>
              <p:cNvPr id="7" name="TextBox 7"/>
              <p:cNvSpPr txBox="1"/>
              <p:nvPr/>
            </p:nvSpPr>
            <p:spPr>
              <a:xfrm>
                <a:off x="0" y="-47625"/>
                <a:ext cx="812800" cy="944773"/>
              </a:xfrm>
              <a:prstGeom prst="rect">
                <a:avLst/>
              </a:prstGeom>
            </p:spPr>
            <p:txBody>
              <a:bodyPr lIns="33703" tIns="33703" rIns="33703" bIns="33703" rtlCol="0" anchor="ctr"/>
              <a:lstStyle/>
              <a:p>
                <a:pPr algn="ctr">
                  <a:lnSpc>
                    <a:spcPts val="2800"/>
                  </a:lnSpc>
                </a:pPr>
                <a:endParaRPr/>
              </a:p>
            </p:txBody>
          </p:sp>
        </p:grpSp>
        <p:grpSp>
          <p:nvGrpSpPr>
            <p:cNvPr id="8" name="Group 8"/>
            <p:cNvGrpSpPr/>
            <p:nvPr/>
          </p:nvGrpSpPr>
          <p:grpSpPr>
            <a:xfrm rot="5400000">
              <a:off x="1765850" y="-302788"/>
              <a:ext cx="5835470" cy="6441047"/>
              <a:chOff x="0" y="0"/>
              <a:chExt cx="812800" cy="897148"/>
            </a:xfrm>
          </p:grpSpPr>
          <p:sp>
            <p:nvSpPr>
              <p:cNvPr id="9" name="Freeform 9"/>
              <p:cNvSpPr/>
              <p:nvPr/>
            </p:nvSpPr>
            <p:spPr>
              <a:xfrm>
                <a:off x="0" y="0"/>
                <a:ext cx="812800" cy="897148"/>
              </a:xfrm>
              <a:custGeom>
                <a:avLst/>
                <a:gdLst/>
                <a:ahLst/>
                <a:cxnLst/>
                <a:rect l="l" t="t" r="r" b="b"/>
                <a:pathLst>
                  <a:path w="812800" h="897148">
                    <a:moveTo>
                      <a:pt x="0" y="0"/>
                    </a:moveTo>
                    <a:lnTo>
                      <a:pt x="812800" y="0"/>
                    </a:lnTo>
                    <a:lnTo>
                      <a:pt x="812800" y="897148"/>
                    </a:lnTo>
                    <a:lnTo>
                      <a:pt x="0" y="897148"/>
                    </a:lnTo>
                    <a:close/>
                  </a:path>
                </a:pathLst>
              </a:custGeom>
              <a:solidFill>
                <a:srgbClr val="5E5B94"/>
              </a:solidFill>
            </p:spPr>
          </p:sp>
          <p:sp>
            <p:nvSpPr>
              <p:cNvPr id="10" name="TextBox 10"/>
              <p:cNvSpPr txBox="1"/>
              <p:nvPr/>
            </p:nvSpPr>
            <p:spPr>
              <a:xfrm>
                <a:off x="0" y="-47625"/>
                <a:ext cx="812800" cy="944773"/>
              </a:xfrm>
              <a:prstGeom prst="rect">
                <a:avLst/>
              </a:prstGeom>
            </p:spPr>
            <p:txBody>
              <a:bodyPr lIns="33703" tIns="33703" rIns="33703" bIns="33703" rtlCol="0" anchor="ctr"/>
              <a:lstStyle/>
              <a:p>
                <a:pPr algn="ctr">
                  <a:lnSpc>
                    <a:spcPts val="2800"/>
                  </a:lnSpc>
                </a:pPr>
                <a:endParaRPr/>
              </a:p>
            </p:txBody>
          </p:sp>
        </p:grpSp>
      </p:grpSp>
      <p:grpSp>
        <p:nvGrpSpPr>
          <p:cNvPr id="11" name="Group 11"/>
          <p:cNvGrpSpPr/>
          <p:nvPr/>
        </p:nvGrpSpPr>
        <p:grpSpPr>
          <a:xfrm>
            <a:off x="11548360" y="2805385"/>
            <a:ext cx="5480978" cy="5468004"/>
            <a:chOff x="0" y="0"/>
            <a:chExt cx="7307971" cy="7290673"/>
          </a:xfrm>
        </p:grpSpPr>
        <p:pic>
          <p:nvPicPr>
            <p:cNvPr id="12" name="Picture 12"/>
            <p:cNvPicPr>
              <a:picLocks noChangeAspect="1"/>
            </p:cNvPicPr>
            <p:nvPr/>
          </p:nvPicPr>
          <p:blipFill>
            <a:blip r:embed="rId2"/>
            <a:srcRect l="2252" r="2252" b="31168"/>
            <a:stretch>
              <a:fillRect/>
            </a:stretch>
          </p:blipFill>
          <p:spPr>
            <a:xfrm>
              <a:off x="0" y="0"/>
              <a:ext cx="7307971" cy="7290673"/>
            </a:xfrm>
            <a:prstGeom prst="rect">
              <a:avLst/>
            </a:prstGeom>
          </p:spPr>
        </p:pic>
      </p:grpSp>
      <p:grpSp>
        <p:nvGrpSpPr>
          <p:cNvPr id="13" name="Group 13"/>
          <p:cNvGrpSpPr/>
          <p:nvPr/>
        </p:nvGrpSpPr>
        <p:grpSpPr>
          <a:xfrm>
            <a:off x="1317301" y="5538561"/>
            <a:ext cx="7484125" cy="3290797"/>
            <a:chOff x="0" y="0"/>
            <a:chExt cx="9978833" cy="4387729"/>
          </a:xfrm>
        </p:grpSpPr>
        <p:grpSp>
          <p:nvGrpSpPr>
            <p:cNvPr id="14" name="Group 14"/>
            <p:cNvGrpSpPr/>
            <p:nvPr/>
          </p:nvGrpSpPr>
          <p:grpSpPr>
            <a:xfrm rot="5400000">
              <a:off x="2436649" y="-1307358"/>
              <a:ext cx="3258439" cy="8131736"/>
              <a:chOff x="0" y="0"/>
              <a:chExt cx="622282" cy="1552962"/>
            </a:xfrm>
          </p:grpSpPr>
          <p:sp>
            <p:nvSpPr>
              <p:cNvPr id="15" name="Freeform 15"/>
              <p:cNvSpPr/>
              <p:nvPr/>
            </p:nvSpPr>
            <p:spPr>
              <a:xfrm>
                <a:off x="0" y="0"/>
                <a:ext cx="622282" cy="1552962"/>
              </a:xfrm>
              <a:custGeom>
                <a:avLst/>
                <a:gdLst/>
                <a:ahLst/>
                <a:cxnLst/>
                <a:rect l="l" t="t" r="r" b="b"/>
                <a:pathLst>
                  <a:path w="622282" h="1552962">
                    <a:moveTo>
                      <a:pt x="0" y="0"/>
                    </a:moveTo>
                    <a:lnTo>
                      <a:pt x="622282" y="0"/>
                    </a:lnTo>
                    <a:lnTo>
                      <a:pt x="622282" y="1552962"/>
                    </a:lnTo>
                    <a:lnTo>
                      <a:pt x="0" y="1552962"/>
                    </a:lnTo>
                    <a:close/>
                  </a:path>
                </a:pathLst>
              </a:custGeom>
              <a:solidFill>
                <a:srgbClr val="41AE71"/>
              </a:solidFill>
            </p:spPr>
          </p:sp>
          <p:sp>
            <p:nvSpPr>
              <p:cNvPr id="16" name="TextBox 16"/>
              <p:cNvSpPr txBox="1"/>
              <p:nvPr/>
            </p:nvSpPr>
            <p:spPr>
              <a:xfrm>
                <a:off x="0" y="-47625"/>
                <a:ext cx="622282" cy="1600587"/>
              </a:xfrm>
              <a:prstGeom prst="rect">
                <a:avLst/>
              </a:prstGeom>
            </p:spPr>
            <p:txBody>
              <a:bodyPr lIns="33703" tIns="33703" rIns="33703" bIns="33703" rtlCol="0" anchor="ctr"/>
              <a:lstStyle/>
              <a:p>
                <a:pPr algn="ctr">
                  <a:lnSpc>
                    <a:spcPts val="2800"/>
                  </a:lnSpc>
                </a:pPr>
                <a:endParaRPr/>
              </a:p>
            </p:txBody>
          </p:sp>
        </p:grpSp>
        <p:grpSp>
          <p:nvGrpSpPr>
            <p:cNvPr id="17" name="Group 17"/>
            <p:cNvGrpSpPr/>
            <p:nvPr/>
          </p:nvGrpSpPr>
          <p:grpSpPr>
            <a:xfrm rot="5400000">
              <a:off x="4283745" y="-2436649"/>
              <a:ext cx="3258439" cy="8131736"/>
              <a:chOff x="0" y="0"/>
              <a:chExt cx="622282" cy="1552962"/>
            </a:xfrm>
          </p:grpSpPr>
          <p:sp>
            <p:nvSpPr>
              <p:cNvPr id="18" name="Freeform 18"/>
              <p:cNvSpPr/>
              <p:nvPr/>
            </p:nvSpPr>
            <p:spPr>
              <a:xfrm>
                <a:off x="0" y="0"/>
                <a:ext cx="622282" cy="1552962"/>
              </a:xfrm>
              <a:custGeom>
                <a:avLst/>
                <a:gdLst/>
                <a:ahLst/>
                <a:cxnLst/>
                <a:rect l="l" t="t" r="r" b="b"/>
                <a:pathLst>
                  <a:path w="622282" h="1552962">
                    <a:moveTo>
                      <a:pt x="0" y="0"/>
                    </a:moveTo>
                    <a:lnTo>
                      <a:pt x="622282" y="0"/>
                    </a:lnTo>
                    <a:lnTo>
                      <a:pt x="622282" y="1552962"/>
                    </a:lnTo>
                    <a:lnTo>
                      <a:pt x="0" y="1552962"/>
                    </a:lnTo>
                    <a:close/>
                  </a:path>
                </a:pathLst>
              </a:custGeom>
              <a:solidFill>
                <a:srgbClr val="41AE71"/>
              </a:solidFill>
            </p:spPr>
          </p:sp>
          <p:sp>
            <p:nvSpPr>
              <p:cNvPr id="19" name="TextBox 19"/>
              <p:cNvSpPr txBox="1"/>
              <p:nvPr/>
            </p:nvSpPr>
            <p:spPr>
              <a:xfrm>
                <a:off x="0" y="-47625"/>
                <a:ext cx="622282" cy="1600587"/>
              </a:xfrm>
              <a:prstGeom prst="rect">
                <a:avLst/>
              </a:prstGeom>
            </p:spPr>
            <p:txBody>
              <a:bodyPr lIns="33703" tIns="33703" rIns="33703" bIns="33703" rtlCol="0" anchor="ctr"/>
              <a:lstStyle/>
              <a:p>
                <a:pPr algn="ctr">
                  <a:lnSpc>
                    <a:spcPts val="2800"/>
                  </a:lnSpc>
                </a:pPr>
                <a:endParaRPr/>
              </a:p>
            </p:txBody>
          </p:sp>
        </p:grpSp>
      </p:grpSp>
      <p:grpSp>
        <p:nvGrpSpPr>
          <p:cNvPr id="20" name="Group 20"/>
          <p:cNvGrpSpPr/>
          <p:nvPr/>
        </p:nvGrpSpPr>
        <p:grpSpPr>
          <a:xfrm>
            <a:off x="1480942" y="5691681"/>
            <a:ext cx="7172768" cy="2990842"/>
            <a:chOff x="0" y="0"/>
            <a:chExt cx="9563691" cy="3987789"/>
          </a:xfrm>
        </p:grpSpPr>
        <p:pic>
          <p:nvPicPr>
            <p:cNvPr id="21" name="Picture 21"/>
            <p:cNvPicPr>
              <a:picLocks noChangeAspect="1"/>
            </p:cNvPicPr>
            <p:nvPr/>
          </p:nvPicPr>
          <p:blipFill>
            <a:blip r:embed="rId3"/>
            <a:srcRect t="16287" b="15680"/>
            <a:stretch>
              <a:fillRect/>
            </a:stretch>
          </p:blipFill>
          <p:spPr>
            <a:xfrm>
              <a:off x="0" y="0"/>
              <a:ext cx="9563691" cy="3987789"/>
            </a:xfrm>
            <a:prstGeom prst="rect">
              <a:avLst/>
            </a:prstGeom>
          </p:spPr>
        </p:pic>
      </p:grpSp>
      <p:sp>
        <p:nvSpPr>
          <p:cNvPr id="22" name="TextBox 22"/>
          <p:cNvSpPr txBox="1"/>
          <p:nvPr/>
        </p:nvSpPr>
        <p:spPr>
          <a:xfrm>
            <a:off x="2522984" y="1157098"/>
            <a:ext cx="13242031" cy="1232790"/>
          </a:xfrm>
          <a:prstGeom prst="rect">
            <a:avLst/>
          </a:prstGeom>
        </p:spPr>
        <p:txBody>
          <a:bodyPr lIns="0" tIns="0" rIns="0" bIns="0" rtlCol="0" anchor="t">
            <a:spAutoFit/>
          </a:bodyPr>
          <a:lstStyle/>
          <a:p>
            <a:pPr algn="ctr">
              <a:lnSpc>
                <a:spcPts val="9328"/>
              </a:lnSpc>
            </a:pPr>
            <a:r>
              <a:rPr lang="en-US" sz="8800" b="1">
                <a:solidFill>
                  <a:srgbClr val="FFFFFF"/>
                </a:solidFill>
                <a:latin typeface="Fontuna Bold"/>
                <a:ea typeface="Fontuna Bold"/>
                <a:cs typeface="Fontuna Bold"/>
                <a:sym typeface="Fontuna Bold"/>
              </a:rPr>
              <a:t> ELEMENTO CREADO O ELIMINADO DINÁMICAMENTE</a:t>
            </a:r>
          </a:p>
        </p:txBody>
      </p:sp>
      <p:sp>
        <p:nvSpPr>
          <p:cNvPr id="23" name="TextBox 23"/>
          <p:cNvSpPr txBox="1"/>
          <p:nvPr/>
        </p:nvSpPr>
        <p:spPr>
          <a:xfrm>
            <a:off x="1480942" y="2432964"/>
            <a:ext cx="8259808" cy="1369995"/>
          </a:xfrm>
          <a:prstGeom prst="rect">
            <a:avLst/>
          </a:prstGeom>
        </p:spPr>
        <p:txBody>
          <a:bodyPr lIns="0" tIns="0" rIns="0" bIns="0" rtlCol="0" anchor="t">
            <a:spAutoFit/>
          </a:bodyPr>
          <a:lstStyle/>
          <a:p>
            <a:pPr algn="just">
              <a:lnSpc>
                <a:spcPts val="2713"/>
              </a:lnSpc>
            </a:pPr>
            <a:r>
              <a:rPr lang="en-US" sz="1938" i="1">
                <a:solidFill>
                  <a:srgbClr val="00BF63"/>
                </a:solidFill>
                <a:latin typeface="Inter Italics"/>
                <a:ea typeface="Inter Italics"/>
                <a:cs typeface="Inter Italics"/>
                <a:sym typeface="Inter Italics"/>
              </a:rPr>
              <a:t>Botón Añadir Deporte</a:t>
            </a:r>
            <a:r>
              <a:rPr lang="en-US" sz="1938" i="1">
                <a:solidFill>
                  <a:srgbClr val="FFFFFF"/>
                </a:solidFill>
                <a:latin typeface="Inter Italics"/>
                <a:ea typeface="Inter Italics"/>
                <a:cs typeface="Inter Italics"/>
                <a:sym typeface="Inter Italics"/>
              </a:rPr>
              <a:t>: Funciona como un "creador" instantáneo. Cada vez que lo pulsas, aparece una nueva opción de deporte en la lista con su propia casilla de selección, permitiéndote elegir disciplinas que no estaban visibles al principio.</a:t>
            </a:r>
          </a:p>
        </p:txBody>
      </p:sp>
      <p:sp>
        <p:nvSpPr>
          <p:cNvPr id="24" name="TextBox 24"/>
          <p:cNvSpPr txBox="1"/>
          <p:nvPr/>
        </p:nvSpPr>
        <p:spPr>
          <a:xfrm>
            <a:off x="0" y="-94004"/>
            <a:ext cx="705223" cy="862879"/>
          </a:xfrm>
          <a:prstGeom prst="rect">
            <a:avLst/>
          </a:prstGeom>
        </p:spPr>
        <p:txBody>
          <a:bodyPr lIns="0" tIns="0" rIns="0" bIns="0" rtlCol="0" anchor="t">
            <a:spAutoFit/>
          </a:bodyPr>
          <a:lstStyle/>
          <a:p>
            <a:pPr algn="ctr">
              <a:lnSpc>
                <a:spcPts val="6976"/>
              </a:lnSpc>
            </a:pPr>
            <a:r>
              <a:rPr lang="en-US" sz="4982" b="1" spc="328">
                <a:solidFill>
                  <a:srgbClr val="FFFFFF"/>
                </a:solidFill>
                <a:latin typeface="Fontuna Bold"/>
                <a:ea typeface="Fontuna Bold"/>
                <a:cs typeface="Fontuna Bold"/>
                <a:sym typeface="Fontuna Bold"/>
              </a:rPr>
              <a:t>03</a:t>
            </a:r>
          </a:p>
        </p:txBody>
      </p:sp>
      <p:sp>
        <p:nvSpPr>
          <p:cNvPr id="25" name="TextBox 25"/>
          <p:cNvSpPr txBox="1"/>
          <p:nvPr/>
        </p:nvSpPr>
        <p:spPr>
          <a:xfrm>
            <a:off x="5361789" y="9046838"/>
            <a:ext cx="3565672" cy="350820"/>
          </a:xfrm>
          <a:prstGeom prst="rect">
            <a:avLst/>
          </a:prstGeom>
        </p:spPr>
        <p:txBody>
          <a:bodyPr lIns="0" tIns="0" rIns="0" bIns="0" rtlCol="0" anchor="t">
            <a:spAutoFit/>
          </a:bodyPr>
          <a:lstStyle/>
          <a:p>
            <a:pPr algn="ctr">
              <a:lnSpc>
                <a:spcPts val="2713"/>
              </a:lnSpc>
            </a:pPr>
            <a:r>
              <a:rPr lang="en-US" sz="1938">
                <a:solidFill>
                  <a:srgbClr val="FFFFFF"/>
                </a:solidFill>
                <a:latin typeface="Ubuntu"/>
                <a:ea typeface="Ubuntu"/>
                <a:cs typeface="Ubuntu"/>
                <a:sym typeface="Ubuntu"/>
              </a:rPr>
              <a:t>(Nuevos Elementos Agregados)</a:t>
            </a:r>
          </a:p>
        </p:txBody>
      </p:sp>
      <p:sp>
        <p:nvSpPr>
          <p:cNvPr id="26" name="TextBox 26"/>
          <p:cNvSpPr txBox="1"/>
          <p:nvPr/>
        </p:nvSpPr>
        <p:spPr>
          <a:xfrm>
            <a:off x="14295259" y="8625373"/>
            <a:ext cx="3565672" cy="350820"/>
          </a:xfrm>
          <a:prstGeom prst="rect">
            <a:avLst/>
          </a:prstGeom>
        </p:spPr>
        <p:txBody>
          <a:bodyPr lIns="0" tIns="0" rIns="0" bIns="0" rtlCol="0" anchor="t">
            <a:spAutoFit/>
          </a:bodyPr>
          <a:lstStyle/>
          <a:p>
            <a:pPr algn="ctr">
              <a:lnSpc>
                <a:spcPts val="2713"/>
              </a:lnSpc>
            </a:pPr>
            <a:r>
              <a:rPr lang="en-US" sz="1938">
                <a:solidFill>
                  <a:srgbClr val="FFFFFF"/>
                </a:solidFill>
                <a:latin typeface="Ubuntu"/>
                <a:ea typeface="Ubuntu"/>
                <a:cs typeface="Ubuntu"/>
                <a:sym typeface="Ubuntu"/>
              </a:rPr>
              <a:t>(Foto del Código)</a:t>
            </a:r>
          </a:p>
        </p:txBody>
      </p:sp>
      <p:sp>
        <p:nvSpPr>
          <p:cNvPr id="27" name="TextBox 27"/>
          <p:cNvSpPr txBox="1"/>
          <p:nvPr/>
        </p:nvSpPr>
        <p:spPr>
          <a:xfrm>
            <a:off x="1480942" y="3892341"/>
            <a:ext cx="8259808" cy="1369995"/>
          </a:xfrm>
          <a:prstGeom prst="rect">
            <a:avLst/>
          </a:prstGeom>
        </p:spPr>
        <p:txBody>
          <a:bodyPr lIns="0" tIns="0" rIns="0" bIns="0" rtlCol="0" anchor="t">
            <a:spAutoFit/>
          </a:bodyPr>
          <a:lstStyle/>
          <a:p>
            <a:pPr algn="just">
              <a:lnSpc>
                <a:spcPts val="2713"/>
              </a:lnSpc>
            </a:pPr>
            <a:r>
              <a:rPr lang="en-US" sz="1938" i="1">
                <a:solidFill>
                  <a:srgbClr val="FF3131"/>
                </a:solidFill>
                <a:latin typeface="Inter Italics"/>
                <a:ea typeface="Inter Italics"/>
                <a:cs typeface="Inter Italics"/>
                <a:sym typeface="Inter Italics"/>
              </a:rPr>
              <a:t>Botón Eliminar Deporte</a:t>
            </a:r>
            <a:r>
              <a:rPr lang="en-US" sz="1938" i="1">
                <a:solidFill>
                  <a:srgbClr val="FFFFFF"/>
                </a:solidFill>
                <a:latin typeface="Inter Italics"/>
                <a:ea typeface="Inter Italics"/>
                <a:cs typeface="Inter Italics"/>
                <a:sym typeface="Inter Italics"/>
              </a:rPr>
              <a:t>: Es la herramienta de "limpieza". Si te equivocas o te arrepientes de haber ampliado la lista, este botón borra la última opción añadida, manteniendo el formulario organizado y mostrando solo lo que realmente te interesa.</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flipV="1">
            <a:off x="715273" y="-256895"/>
            <a:ext cx="0" cy="12148372"/>
          </a:xfrm>
          <a:prstGeom prst="line">
            <a:avLst/>
          </a:prstGeom>
          <a:ln w="19050" cap="flat">
            <a:solidFill>
              <a:srgbClr val="FFFFFF"/>
            </a:solidFill>
            <a:prstDash val="solid"/>
            <a:headEnd type="none" w="sm" len="sm"/>
            <a:tailEnd type="none" w="sm" len="sm"/>
          </a:ln>
        </p:spPr>
      </p:sp>
      <p:sp>
        <p:nvSpPr>
          <p:cNvPr id="3" name="AutoShape 3"/>
          <p:cNvSpPr/>
          <p:nvPr/>
        </p:nvSpPr>
        <p:spPr>
          <a:xfrm flipV="1">
            <a:off x="17622538" y="-1024525"/>
            <a:ext cx="0" cy="12148372"/>
          </a:xfrm>
          <a:prstGeom prst="line">
            <a:avLst/>
          </a:prstGeom>
          <a:ln w="19050" cap="flat">
            <a:solidFill>
              <a:srgbClr val="FFFFFF"/>
            </a:solidFill>
            <a:prstDash val="solid"/>
            <a:headEnd type="none" w="sm" len="sm"/>
            <a:tailEnd type="none" w="sm" len="sm"/>
          </a:ln>
        </p:spPr>
      </p:sp>
      <p:sp>
        <p:nvSpPr>
          <p:cNvPr id="4" name="AutoShape 4"/>
          <p:cNvSpPr/>
          <p:nvPr/>
        </p:nvSpPr>
        <p:spPr>
          <a:xfrm flipH="1">
            <a:off x="-921821" y="9390728"/>
            <a:ext cx="20077204" cy="0"/>
          </a:xfrm>
          <a:prstGeom prst="line">
            <a:avLst/>
          </a:prstGeom>
          <a:ln w="19050" cap="flat">
            <a:solidFill>
              <a:srgbClr val="FFFFFF"/>
            </a:solidFill>
            <a:prstDash val="solid"/>
            <a:headEnd type="none" w="sm" len="sm"/>
            <a:tailEnd type="none" w="sm" len="sm"/>
          </a:ln>
        </p:spPr>
      </p:sp>
      <p:sp>
        <p:nvSpPr>
          <p:cNvPr id="5" name="AutoShape 5"/>
          <p:cNvSpPr/>
          <p:nvPr/>
        </p:nvSpPr>
        <p:spPr>
          <a:xfrm flipH="1">
            <a:off x="-867383" y="805684"/>
            <a:ext cx="20077204" cy="0"/>
          </a:xfrm>
          <a:prstGeom prst="line">
            <a:avLst/>
          </a:prstGeom>
          <a:ln w="19050" cap="flat">
            <a:solidFill>
              <a:srgbClr val="FFFFFF"/>
            </a:solidFill>
            <a:prstDash val="solid"/>
            <a:headEnd type="none" w="sm" len="sm"/>
            <a:tailEnd type="none" w="sm" len="sm"/>
          </a:ln>
        </p:spPr>
      </p:sp>
      <p:sp>
        <p:nvSpPr>
          <p:cNvPr id="6" name="Freeform 6"/>
          <p:cNvSpPr/>
          <p:nvPr/>
        </p:nvSpPr>
        <p:spPr>
          <a:xfrm>
            <a:off x="405132" y="9100448"/>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7312396" y="9080586"/>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7312396"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424993" y="505473"/>
            <a:ext cx="600422" cy="600422"/>
          </a:xfrm>
          <a:custGeom>
            <a:avLst/>
            <a:gdLst/>
            <a:ahLst/>
            <a:cxnLst/>
            <a:rect l="l" t="t" r="r" b="b"/>
            <a:pathLst>
              <a:path w="600422" h="600422">
                <a:moveTo>
                  <a:pt x="0" y="0"/>
                </a:moveTo>
                <a:lnTo>
                  <a:pt x="600422" y="0"/>
                </a:lnTo>
                <a:lnTo>
                  <a:pt x="600422" y="600422"/>
                </a:lnTo>
                <a:lnTo>
                  <a:pt x="0" y="6004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978294" y="3129937"/>
            <a:ext cx="16331411" cy="4151024"/>
          </a:xfrm>
          <a:prstGeom prst="rect">
            <a:avLst/>
          </a:prstGeom>
        </p:spPr>
        <p:txBody>
          <a:bodyPr lIns="0" tIns="0" rIns="0" bIns="0" rtlCol="0" anchor="t">
            <a:spAutoFit/>
          </a:bodyPr>
          <a:lstStyle/>
          <a:p>
            <a:pPr algn="ctr">
              <a:lnSpc>
                <a:spcPts val="4130"/>
              </a:lnSpc>
            </a:pPr>
            <a:r>
              <a:rPr lang="en-US" sz="2950">
                <a:solidFill>
                  <a:srgbClr val="FFFFFF"/>
                </a:solidFill>
                <a:latin typeface="Ubuntu"/>
                <a:ea typeface="Ubuntu"/>
                <a:cs typeface="Ubuntu"/>
                <a:sym typeface="Ubuntu"/>
              </a:rPr>
              <a:t>Hemos creado una función propia llamada </a:t>
            </a:r>
            <a:r>
              <a:rPr lang="en-US" sz="2950" b="1">
                <a:solidFill>
                  <a:srgbClr val="FFFFFF"/>
                </a:solidFill>
                <a:latin typeface="Ubuntu Bold"/>
                <a:ea typeface="Ubuntu Bold"/>
                <a:cs typeface="Ubuntu Bold"/>
                <a:sym typeface="Ubuntu Bold"/>
              </a:rPr>
              <a:t>validarCheckboxes </a:t>
            </a:r>
            <a:r>
              <a:rPr lang="en-US" sz="2950">
                <a:solidFill>
                  <a:srgbClr val="FFFFFF"/>
                </a:solidFill>
                <a:latin typeface="Ubuntu"/>
                <a:ea typeface="Ubuntu"/>
                <a:cs typeface="Ubuntu"/>
                <a:sym typeface="Ubuntu"/>
              </a:rPr>
              <a:t>que actúa como un contador inteligente reutilizable. Sirve para centralizar el control: da igual si marcas un deporte fijo o uno nuevo que acabas de añadir, esta función única se encarga de revisar todo el formulario, contar las selecciones y avisarte en tiempo real si estás dentro del límite permitido de 3 actividades.</a:t>
            </a:r>
          </a:p>
          <a:p>
            <a:pPr algn="ctr">
              <a:lnSpc>
                <a:spcPts val="4130"/>
              </a:lnSpc>
            </a:pPr>
            <a:endParaRPr lang="en-US" sz="2950">
              <a:solidFill>
                <a:srgbClr val="FFFFFF"/>
              </a:solidFill>
              <a:latin typeface="Ubuntu"/>
              <a:ea typeface="Ubuntu"/>
              <a:cs typeface="Ubuntu"/>
              <a:sym typeface="Ubuntu"/>
            </a:endParaRPr>
          </a:p>
          <a:p>
            <a:pPr algn="ctr">
              <a:lnSpc>
                <a:spcPts val="4130"/>
              </a:lnSpc>
            </a:pPr>
            <a:r>
              <a:rPr lang="en-US" sz="2950">
                <a:solidFill>
                  <a:srgbClr val="FFFFFF"/>
                </a:solidFill>
                <a:latin typeface="Ubuntu"/>
                <a:ea typeface="Ubuntu"/>
                <a:cs typeface="Ubuntu"/>
                <a:sym typeface="Ubuntu"/>
              </a:rPr>
              <a:t>Su única tarea es contar. Cada vez que haces clic en un deporte (sea de los que ya estaban o de los nuevos que añadiste), esta función se despierta, cuenta cuántos hay marcados y te dice si cumples las reglas: "Te falta uno", "Estás bien" o "Te has pasado de 3".</a:t>
            </a:r>
          </a:p>
        </p:txBody>
      </p:sp>
      <p:sp>
        <p:nvSpPr>
          <p:cNvPr id="11" name="Freeform 11"/>
          <p:cNvSpPr/>
          <p:nvPr/>
        </p:nvSpPr>
        <p:spPr>
          <a:xfrm rot="-1437163">
            <a:off x="15735846" y="7663655"/>
            <a:ext cx="1448580" cy="1448580"/>
          </a:xfrm>
          <a:custGeom>
            <a:avLst/>
            <a:gdLst/>
            <a:ahLst/>
            <a:cxnLst/>
            <a:rect l="l" t="t" r="r" b="b"/>
            <a:pathLst>
              <a:path w="1448580" h="1448580">
                <a:moveTo>
                  <a:pt x="0" y="0"/>
                </a:moveTo>
                <a:lnTo>
                  <a:pt x="1448580" y="0"/>
                </a:lnTo>
                <a:lnTo>
                  <a:pt x="1448580" y="1448580"/>
                </a:lnTo>
                <a:lnTo>
                  <a:pt x="0" y="14485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Freeform 12"/>
          <p:cNvSpPr/>
          <p:nvPr/>
        </p:nvSpPr>
        <p:spPr>
          <a:xfrm rot="-1387067">
            <a:off x="1153930" y="1168642"/>
            <a:ext cx="1447489" cy="1447489"/>
          </a:xfrm>
          <a:custGeom>
            <a:avLst/>
            <a:gdLst/>
            <a:ahLst/>
            <a:cxnLst/>
            <a:rect l="l" t="t" r="r" b="b"/>
            <a:pathLst>
              <a:path w="1447489" h="1447489">
                <a:moveTo>
                  <a:pt x="0" y="0"/>
                </a:moveTo>
                <a:lnTo>
                  <a:pt x="1447489" y="0"/>
                </a:lnTo>
                <a:lnTo>
                  <a:pt x="1447489" y="1447489"/>
                </a:lnTo>
                <a:lnTo>
                  <a:pt x="0" y="144748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3" name="TextBox 13"/>
          <p:cNvSpPr txBox="1"/>
          <p:nvPr/>
        </p:nvSpPr>
        <p:spPr>
          <a:xfrm>
            <a:off x="1802748" y="1328380"/>
            <a:ext cx="14682505" cy="1232789"/>
          </a:xfrm>
          <a:prstGeom prst="rect">
            <a:avLst/>
          </a:prstGeom>
        </p:spPr>
        <p:txBody>
          <a:bodyPr lIns="0" tIns="0" rIns="0" bIns="0" rtlCol="0" anchor="t">
            <a:spAutoFit/>
          </a:bodyPr>
          <a:lstStyle/>
          <a:p>
            <a:pPr algn="ctr">
              <a:lnSpc>
                <a:spcPts val="9327"/>
              </a:lnSpc>
            </a:pPr>
            <a:r>
              <a:rPr lang="en-US" sz="8799" b="1">
                <a:solidFill>
                  <a:srgbClr val="FFFFFF"/>
                </a:solidFill>
                <a:latin typeface="Fontuna Bold"/>
                <a:ea typeface="Fontuna Bold"/>
                <a:cs typeface="Fontuna Bold"/>
                <a:sym typeface="Fontuna Bold"/>
              </a:rPr>
              <a:t>UNA FUNCIÓN PROPIA (MINI-COMPONENTE)</a:t>
            </a:r>
          </a:p>
        </p:txBody>
      </p:sp>
      <p:sp>
        <p:nvSpPr>
          <p:cNvPr id="14" name="TextBox 14"/>
          <p:cNvSpPr txBox="1"/>
          <p:nvPr/>
        </p:nvSpPr>
        <p:spPr>
          <a:xfrm>
            <a:off x="0" y="-94004"/>
            <a:ext cx="705223" cy="862879"/>
          </a:xfrm>
          <a:prstGeom prst="rect">
            <a:avLst/>
          </a:prstGeom>
        </p:spPr>
        <p:txBody>
          <a:bodyPr lIns="0" tIns="0" rIns="0" bIns="0" rtlCol="0" anchor="t">
            <a:spAutoFit/>
          </a:bodyPr>
          <a:lstStyle/>
          <a:p>
            <a:pPr algn="ctr">
              <a:lnSpc>
                <a:spcPts val="6976"/>
              </a:lnSpc>
            </a:pPr>
            <a:r>
              <a:rPr lang="en-US" sz="4982" b="1" spc="328">
                <a:solidFill>
                  <a:srgbClr val="FFFFFF"/>
                </a:solidFill>
                <a:latin typeface="Fontuna Bold"/>
                <a:ea typeface="Fontuna Bold"/>
                <a:cs typeface="Fontuna Bold"/>
                <a:sym typeface="Fontuna Bold"/>
              </a:rPr>
              <a:t>04</a:t>
            </a:r>
          </a:p>
        </p:txBody>
      </p:sp>
    </p:spTree>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161</TotalTime>
  <Words>961</Words>
  <Application>Microsoft Office PowerPoint</Application>
  <PresentationFormat>Personalizado</PresentationFormat>
  <Paragraphs>73</Paragraphs>
  <Slides>13</Slides>
  <Notes>0</Notes>
  <HiddenSlides>0</HiddenSlides>
  <MMClips>0</MMClips>
  <ScaleCrop>false</ScaleCrop>
  <HeadingPairs>
    <vt:vector size="6" baseType="variant">
      <vt:variant>
        <vt:lpstr>Fuentes usadas</vt:lpstr>
      </vt:variant>
      <vt:variant>
        <vt:i4>12</vt:i4>
      </vt:variant>
      <vt:variant>
        <vt:lpstr>Tema</vt:lpstr>
      </vt:variant>
      <vt:variant>
        <vt:i4>1</vt:i4>
      </vt:variant>
      <vt:variant>
        <vt:lpstr>Títulos de diapositiva</vt:lpstr>
      </vt:variant>
      <vt:variant>
        <vt:i4>13</vt:i4>
      </vt:variant>
    </vt:vector>
  </HeadingPairs>
  <TitlesOfParts>
    <vt:vector size="26" baseType="lpstr">
      <vt:lpstr>Inter Italics</vt:lpstr>
      <vt:lpstr>Inter Bold Italics</vt:lpstr>
      <vt:lpstr>Inter Bold</vt:lpstr>
      <vt:lpstr>Calibri</vt:lpstr>
      <vt:lpstr>Inter</vt:lpstr>
      <vt:lpstr>Arial</vt:lpstr>
      <vt:lpstr>Fontuna Bold</vt:lpstr>
      <vt:lpstr>Ubuntu</vt:lpstr>
      <vt:lpstr>Clear Sans Bold</vt:lpstr>
      <vt:lpstr>Clear Sans</vt:lpstr>
      <vt:lpstr>Ubuntu Bold</vt:lpstr>
      <vt:lpstr>Signature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asfa</dc:title>
  <cp:lastModifiedBy>wasiq baig</cp:lastModifiedBy>
  <cp:revision>3</cp:revision>
  <dcterms:created xsi:type="dcterms:W3CDTF">2006-08-16T00:00:00Z</dcterms:created>
  <dcterms:modified xsi:type="dcterms:W3CDTF">2026-01-16T07:34:50Z</dcterms:modified>
  <dc:identifier>DAG-hqwUkUU</dc:identifier>
</cp:coreProperties>
</file>

<file path=docProps/thumbnail.jpeg>
</file>